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Quattrocento Sans" panose="020B05020500000200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2280" y="-43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EY Elsa" userId="c4352751-2a84-4ab6-95fc-367f46e3ba64" providerId="ADAL" clId="{3C9C18DA-5B42-4727-8FA4-7B5E9B4761D3}"/>
    <pc:docChg chg="custSel modSld">
      <pc:chgData name="VERNEY Elsa" userId="c4352751-2a84-4ab6-95fc-367f46e3ba64" providerId="ADAL" clId="{3C9C18DA-5B42-4727-8FA4-7B5E9B4761D3}" dt="2024-06-20T14:18:08.319" v="215" actId="20577"/>
      <pc:docMkLst>
        <pc:docMk/>
      </pc:docMkLst>
      <pc:sldChg chg="modSp mod">
        <pc:chgData name="VERNEY Elsa" userId="c4352751-2a84-4ab6-95fc-367f46e3ba64" providerId="ADAL" clId="{3C9C18DA-5B42-4727-8FA4-7B5E9B4761D3}" dt="2024-06-20T14:18:08.319" v="215" actId="20577"/>
        <pc:sldMkLst>
          <pc:docMk/>
          <pc:sldMk cId="0" sldId="256"/>
        </pc:sldMkLst>
        <pc:spChg chg="mod">
          <ac:chgData name="VERNEY Elsa" userId="c4352751-2a84-4ab6-95fc-367f46e3ba64" providerId="ADAL" clId="{3C9C18DA-5B42-4727-8FA4-7B5E9B4761D3}" dt="2024-06-20T14:17:53.680" v="212" actId="113"/>
          <ac:spMkLst>
            <pc:docMk/>
            <pc:sldMk cId="0" sldId="256"/>
            <ac:spMk id="40" creationId="{00000000-0000-0000-0000-000000000000}"/>
          </ac:spMkLst>
        </pc:spChg>
        <pc:spChg chg="mod">
          <ac:chgData name="VERNEY Elsa" userId="c4352751-2a84-4ab6-95fc-367f46e3ba64" providerId="ADAL" clId="{3C9C18DA-5B42-4727-8FA4-7B5E9B4761D3}" dt="2024-06-20T14:18:08.319" v="215" actId="20577"/>
          <ac:spMkLst>
            <pc:docMk/>
            <pc:sldMk cId="0" sldId="256"/>
            <ac:spMk id="46" creationId="{00000000-0000-0000-0000-000000000000}"/>
          </ac:spMkLst>
        </pc:spChg>
        <pc:spChg chg="mod">
          <ac:chgData name="VERNEY Elsa" userId="c4352751-2a84-4ab6-95fc-367f46e3ba64" providerId="ADAL" clId="{3C9C18DA-5B42-4727-8FA4-7B5E9B4761D3}" dt="2024-06-14T13:45:13.193" v="21" actId="14100"/>
          <ac:spMkLst>
            <pc:docMk/>
            <pc:sldMk cId="0" sldId="256"/>
            <ac:spMk id="68" creationId="{00000000-0000-0000-0000-000000000000}"/>
          </ac:spMkLst>
        </pc:spChg>
        <pc:spChg chg="mod">
          <ac:chgData name="VERNEY Elsa" userId="c4352751-2a84-4ab6-95fc-367f46e3ba64" providerId="ADAL" clId="{3C9C18DA-5B42-4727-8FA4-7B5E9B4761D3}" dt="2024-06-20T14:17:20.372" v="207" actId="20577"/>
          <ac:spMkLst>
            <pc:docMk/>
            <pc:sldMk cId="0" sldId="256"/>
            <ac:spMk id="69" creationId="{00000000-0000-0000-0000-000000000000}"/>
          </ac:spMkLst>
        </pc:spChg>
        <pc:spChg chg="mod">
          <ac:chgData name="VERNEY Elsa" userId="c4352751-2a84-4ab6-95fc-367f46e3ba64" providerId="ADAL" clId="{3C9C18DA-5B42-4727-8FA4-7B5E9B4761D3}" dt="2024-06-20T14:17:28.206" v="208" actId="1076"/>
          <ac:spMkLst>
            <pc:docMk/>
            <pc:sldMk cId="0" sldId="256"/>
            <ac:spMk id="72" creationId="{00000000-0000-0000-0000-000000000000}"/>
          </ac:spMkLst>
        </pc:spChg>
        <pc:grpChg chg="mod">
          <ac:chgData name="VERNEY Elsa" userId="c4352751-2a84-4ab6-95fc-367f46e3ba64" providerId="ADAL" clId="{3C9C18DA-5B42-4727-8FA4-7B5E9B4761D3}" dt="2024-06-20T14:17:00.834" v="197" actId="1076"/>
          <ac:grpSpMkLst>
            <pc:docMk/>
            <pc:sldMk cId="0" sldId="256"/>
            <ac:grpSpMk id="64" creationId="{00000000-0000-0000-0000-000000000000}"/>
          </ac:grpSpMkLst>
        </pc:grpChg>
        <pc:grpChg chg="mod">
          <ac:chgData name="VERNEY Elsa" userId="c4352751-2a84-4ab6-95fc-367f46e3ba64" providerId="ADAL" clId="{3C9C18DA-5B42-4727-8FA4-7B5E9B4761D3}" dt="2024-06-20T14:17:44.220" v="211" actId="1076"/>
          <ac:grpSpMkLst>
            <pc:docMk/>
            <pc:sldMk cId="0" sldId="256"/>
            <ac:grpSpMk id="74" creationId="{00000000-0000-0000-0000-000000000000}"/>
          </ac:grpSpMkLst>
        </pc:grpChg>
        <pc:picChg chg="mod">
          <ac:chgData name="VERNEY Elsa" userId="c4352751-2a84-4ab6-95fc-367f46e3ba64" providerId="ADAL" clId="{3C9C18DA-5B42-4727-8FA4-7B5E9B4761D3}" dt="2024-06-20T14:17:40.760" v="210" actId="1076"/>
          <ac:picMkLst>
            <pc:docMk/>
            <pc:sldMk cId="0" sldId="256"/>
            <ac:picMk id="7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e">
  <p:cSld name="Fich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341312" y="1493838"/>
            <a:ext cx="6877050" cy="18002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23797" y="2015782"/>
            <a:ext cx="61200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0035" y="4625826"/>
            <a:ext cx="223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∙"/>
              <a:defRPr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404986" y="9252453"/>
            <a:ext cx="2592288" cy="98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4"/>
          </p:nvPr>
        </p:nvSpPr>
        <p:spPr>
          <a:xfrm>
            <a:off x="827757" y="7542150"/>
            <a:ext cx="2232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5"/>
          </p:nvPr>
        </p:nvSpPr>
        <p:spPr>
          <a:xfrm>
            <a:off x="3753358" y="7561299"/>
            <a:ext cx="34919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pic" idx="6"/>
          </p:nvPr>
        </p:nvSpPr>
        <p:spPr>
          <a:xfrm>
            <a:off x="3158388" y="9135963"/>
            <a:ext cx="1296000" cy="100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" name="Google Shape;24;p2"/>
          <p:cNvSpPr>
            <a:spLocks noGrp="1"/>
          </p:cNvSpPr>
          <p:nvPr>
            <p:ph type="pic" idx="7"/>
          </p:nvPr>
        </p:nvSpPr>
        <p:spPr>
          <a:xfrm>
            <a:off x="4530124" y="9135963"/>
            <a:ext cx="1296000" cy="100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2"/>
          <p:cNvSpPr>
            <a:spLocks noGrp="1"/>
          </p:cNvSpPr>
          <p:nvPr>
            <p:ph type="pic" idx="8"/>
          </p:nvPr>
        </p:nvSpPr>
        <p:spPr>
          <a:xfrm>
            <a:off x="5901860" y="9135963"/>
            <a:ext cx="1296000" cy="100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" name="Google Shape;26;p2"/>
          <p:cNvSpPr txBox="1">
            <a:spLocks noGrp="1"/>
          </p:cNvSpPr>
          <p:nvPr>
            <p:ph type="body" idx="9"/>
          </p:nvPr>
        </p:nvSpPr>
        <p:spPr>
          <a:xfrm>
            <a:off x="3186362" y="2972510"/>
            <a:ext cx="4032000" cy="1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2000" tIns="108000" rIns="108000" bIns="108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>
                <a:solidFill>
                  <a:schemeClr val="accent5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  <a:defRPr sz="11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3"/>
          </p:nvPr>
        </p:nvSpPr>
        <p:spPr>
          <a:xfrm>
            <a:off x="863745" y="2465425"/>
            <a:ext cx="2088000" cy="324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4"/>
          </p:nvPr>
        </p:nvSpPr>
        <p:spPr>
          <a:xfrm>
            <a:off x="823797" y="1782448"/>
            <a:ext cx="6120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body" idx="15"/>
          </p:nvPr>
        </p:nvSpPr>
        <p:spPr>
          <a:xfrm>
            <a:off x="830035" y="3371203"/>
            <a:ext cx="2232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  <a:defRPr sz="900" b="0" cap="none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16"/>
          </p:nvPr>
        </p:nvSpPr>
        <p:spPr>
          <a:xfrm>
            <a:off x="5661418" y="2493889"/>
            <a:ext cx="1440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1" cap="none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7"/>
          </p:nvPr>
        </p:nvSpPr>
        <p:spPr>
          <a:xfrm>
            <a:off x="3780221" y="5057540"/>
            <a:ext cx="345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∙"/>
              <a:defRPr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>
            <a:spLocks noGrp="1"/>
          </p:cNvSpPr>
          <p:nvPr>
            <p:ph type="pic" idx="18"/>
          </p:nvPr>
        </p:nvSpPr>
        <p:spPr>
          <a:xfrm>
            <a:off x="5217860" y="581647"/>
            <a:ext cx="1368000" cy="6556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70002"/>
            <a:ext cx="1623610" cy="179997"/>
          </a:xfrm>
          <a:custGeom>
            <a:avLst/>
            <a:gdLst/>
            <a:ahLst/>
            <a:cxnLst/>
            <a:rect l="l" t="t" r="r" b="b"/>
            <a:pathLst>
              <a:path w="1623610" h="179997" extrusionOk="0">
                <a:moveTo>
                  <a:pt x="1533605" y="0"/>
                </a:moveTo>
                <a:lnTo>
                  <a:pt x="0" y="303"/>
                </a:lnTo>
                <a:cubicBezTo>
                  <a:pt x="1411" y="62392"/>
                  <a:pt x="283" y="116862"/>
                  <a:pt x="1694" y="178951"/>
                </a:cubicBezTo>
                <a:lnTo>
                  <a:pt x="1533605" y="179997"/>
                </a:lnTo>
                <a:lnTo>
                  <a:pt x="1568639" y="172924"/>
                </a:lnTo>
                <a:lnTo>
                  <a:pt x="1597248" y="153636"/>
                </a:lnTo>
                <a:lnTo>
                  <a:pt x="1616537" y="125031"/>
                </a:lnTo>
                <a:lnTo>
                  <a:pt x="1623610" y="90004"/>
                </a:lnTo>
                <a:lnTo>
                  <a:pt x="1616537" y="54971"/>
                </a:lnTo>
                <a:lnTo>
                  <a:pt x="1597248" y="26362"/>
                </a:lnTo>
                <a:lnTo>
                  <a:pt x="1568639" y="7073"/>
                </a:lnTo>
                <a:lnTo>
                  <a:pt x="15336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359457" y="9127631"/>
            <a:ext cx="2700000" cy="122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23797" y="2015782"/>
            <a:ext cx="61200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3797" y="4625826"/>
            <a:ext cx="2232000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∙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466" algn="l" rtl="0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116"/>
              <a:buFont typeface="Arial"/>
              <a:buChar char="•"/>
              <a:defRPr sz="11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466" algn="l" rtl="0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116"/>
              <a:buFont typeface="Arial"/>
              <a:buChar char="•"/>
              <a:defRPr sz="11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465" algn="l" rtl="0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116"/>
              <a:buFont typeface="Arial"/>
              <a:buChar char="•"/>
              <a:defRPr sz="11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465" algn="l" rtl="0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116"/>
              <a:buFont typeface="Arial"/>
              <a:buChar char="•"/>
              <a:defRPr sz="11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17" y="589966"/>
            <a:ext cx="1332000" cy="7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1765" y="10212200"/>
            <a:ext cx="4068000" cy="1394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381">
          <p15:clr>
            <a:srgbClr val="F26B43"/>
          </p15:clr>
        </p15:guide>
        <p15:guide id="2" orient="horz" pos="3367">
          <p15:clr>
            <a:srgbClr val="F26B43"/>
          </p15:clr>
        </p15:guide>
        <p15:guide id="3" pos="204">
          <p15:clr>
            <a:srgbClr val="F26B43"/>
          </p15:clr>
        </p15:guide>
        <p15:guide id="4" pos="4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" descr="Une image contenant personne, intérieur&#10;&#10;Description générée automatiqueme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479" y="1528543"/>
            <a:ext cx="6351878" cy="16534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30035" y="1777473"/>
            <a:ext cx="61200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fr-FR" sz="1200" b="0">
                <a:latin typeface="Arial"/>
                <a:ea typeface="Arial"/>
                <a:cs typeface="Arial"/>
                <a:sym typeface="Arial"/>
              </a:rPr>
              <a:t>POEC METIERS</a:t>
            </a:r>
            <a:endParaRPr sz="12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863744" y="5084342"/>
            <a:ext cx="2035772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EN PRATIQUE</a:t>
            </a:r>
            <a:endParaRPr dirty="0"/>
          </a:p>
          <a:p>
            <a:pPr marL="108000" lvl="1" indent="-10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∙"/>
            </a:pPr>
            <a:r>
              <a:rPr lang="fr-FR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Lieu de formation : 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LIVRON SUR DROME (CFA BATIPOLE)</a:t>
            </a:r>
            <a:endParaRPr dirty="0"/>
          </a:p>
          <a:p>
            <a:pPr marL="108000" lvl="1" indent="-10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∙"/>
            </a:pPr>
            <a:r>
              <a:rPr lang="fr-FR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Dates de formation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16/09/24 au 19/11/2024</a:t>
            </a:r>
            <a:endParaRPr b="1" dirty="0"/>
          </a:p>
          <a:p>
            <a:pPr marL="108000" lvl="1" indent="-10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∙"/>
            </a:pPr>
            <a:r>
              <a:rPr lang="fr-FR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Durée de la formation : 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346 h au total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- Période en centre de formation : </a:t>
            </a: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276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h 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- Période en entreprise :  </a:t>
            </a:r>
            <a:br>
              <a:rPr lang="fr-FR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b="1" dirty="0">
                <a:latin typeface="Calibri"/>
                <a:ea typeface="Calibri"/>
                <a:cs typeface="Calibri"/>
                <a:sym typeface="Calibri"/>
              </a:rPr>
              <a:t>70 h</a:t>
            </a:r>
            <a:endParaRPr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3"/>
          <p:cNvPicPr preferRelativeResize="0">
            <a:picLocks noGrp="1"/>
          </p:cNvPicPr>
          <p:nvPr>
            <p:ph type="pic" idx="6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158388" y="9216335"/>
            <a:ext cx="1296000" cy="100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42" name="Google Shape;42;p3"/>
          <p:cNvPicPr preferRelativeResize="0">
            <a:picLocks noGrp="1"/>
          </p:cNvPicPr>
          <p:nvPr>
            <p:ph type="pic" idx="7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545762" y="9234634"/>
            <a:ext cx="1296000" cy="100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43" name="Google Shape;43;p3"/>
          <p:cNvPicPr preferRelativeResize="0">
            <a:picLocks noGrp="1"/>
          </p:cNvPicPr>
          <p:nvPr>
            <p:ph type="pic" idx="8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5933136" y="9234338"/>
            <a:ext cx="1296000" cy="100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44" name="Google Shape;44;p3"/>
          <p:cNvSpPr txBox="1">
            <a:spLocks noGrp="1"/>
          </p:cNvSpPr>
          <p:nvPr>
            <p:ph type="body" idx="9"/>
          </p:nvPr>
        </p:nvSpPr>
        <p:spPr>
          <a:xfrm>
            <a:off x="3261484" y="3251024"/>
            <a:ext cx="3696677" cy="3274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2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fr-FR" sz="1100"/>
              <a:t>LA FORMATION S’ADRESSE À : </a:t>
            </a:r>
            <a:endParaRPr sz="100">
              <a:highlight>
                <a:srgbClr val="FFFF00"/>
              </a:highlight>
            </a:endParaRPr>
          </a:p>
          <a:p>
            <a:pPr marL="108000" lvl="1" indent="-108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∙"/>
            </a:pPr>
            <a:r>
              <a:rPr lang="fr-FR" sz="1000">
                <a:latin typeface="Calibri"/>
                <a:ea typeface="Calibri"/>
                <a:cs typeface="Calibri"/>
                <a:sym typeface="Calibri"/>
              </a:rPr>
              <a:t>Demandeur d’emploi inscrit à France Travail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fr-FR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4"/>
          </p:nvPr>
        </p:nvSpPr>
        <p:spPr>
          <a:xfrm>
            <a:off x="794647" y="1924862"/>
            <a:ext cx="612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1"/>
              <a:t>CANALISATEUR – CONSTRUCTEUR DE ROUTES</a:t>
            </a:r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5"/>
          </p:nvPr>
        </p:nvSpPr>
        <p:spPr>
          <a:xfrm>
            <a:off x="203089" y="3306773"/>
            <a:ext cx="264194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partenariat avec   le CFA BTP BATIPOLE (LIVRON, 26),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Constructys finance une Préparation Opérationnelle à l’Emploi Collective (POEC) dédiée aux métiers de </a:t>
            </a:r>
            <a:r>
              <a:rPr lang="fr-FR" sz="1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canalisateur-constructeur de routes</a:t>
            </a:r>
            <a:r>
              <a:rPr lang="fr-FR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u="sng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L’objectif de la formation est de permettre aux candidats retenus d’acquérir et développer les connaissances et compétences de base du </a:t>
            </a: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métier de canalisateur et de constructeur de routes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en vue d’un contrat en alternance </a:t>
            </a: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canalisateur ou constructeur de routes.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  <p:grpSp>
        <p:nvGrpSpPr>
          <p:cNvPr id="47" name="Google Shape;47;p3"/>
          <p:cNvGrpSpPr/>
          <p:nvPr/>
        </p:nvGrpSpPr>
        <p:grpSpPr>
          <a:xfrm>
            <a:off x="203089" y="5045292"/>
            <a:ext cx="2260363" cy="0"/>
            <a:chOff x="823797" y="4360850"/>
            <a:chExt cx="2260363" cy="0"/>
          </a:xfrm>
        </p:grpSpPr>
        <p:cxnSp>
          <p:nvCxnSpPr>
            <p:cNvPr id="48" name="Google Shape;48;p3"/>
            <p:cNvCxnSpPr/>
            <p:nvPr/>
          </p:nvCxnSpPr>
          <p:spPr>
            <a:xfrm>
              <a:off x="1075797" y="4360850"/>
              <a:ext cx="2008363" cy="0"/>
            </a:xfrm>
            <a:prstGeom prst="straightConnector1">
              <a:avLst/>
            </a:prstGeom>
            <a:noFill/>
            <a:ln w="15875" cap="rnd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49" name="Google Shape;49;p3"/>
            <p:cNvSpPr/>
            <p:nvPr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 h="120000" extrusionOk="0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" name="Google Shape;5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749" y="3051175"/>
            <a:ext cx="2520000" cy="13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84171" y="1237829"/>
            <a:ext cx="1260000" cy="24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9980" y="1812331"/>
            <a:ext cx="432000" cy="132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3"/>
          <p:cNvCxnSpPr/>
          <p:nvPr/>
        </p:nvCxnSpPr>
        <p:spPr>
          <a:xfrm>
            <a:off x="5884171" y="2304009"/>
            <a:ext cx="0" cy="369332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3"/>
          <p:cNvSpPr txBox="1">
            <a:spLocks noGrp="1"/>
          </p:cNvSpPr>
          <p:nvPr>
            <p:ph type="body" idx="16"/>
          </p:nvPr>
        </p:nvSpPr>
        <p:spPr>
          <a:xfrm>
            <a:off x="5933136" y="2396342"/>
            <a:ext cx="181244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fr-FR" sz="1200" b="1"/>
              <a:t>DROME</a:t>
            </a:r>
            <a:endParaRPr/>
          </a:p>
        </p:txBody>
      </p:sp>
      <p:pic>
        <p:nvPicPr>
          <p:cNvPr id="55" name="Google Shape;55;p3" descr="Calendrier journalier contou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7841" y="5084342"/>
            <a:ext cx="422420" cy="42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 descr="Deux homm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3386347" y="3267101"/>
            <a:ext cx="393489" cy="3934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/>
        </p:nvSpPr>
        <p:spPr>
          <a:xfrm>
            <a:off x="1342768" y="104620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8009681" y="349555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1124607" y="40990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756745" y="35735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138318" y="165581"/>
            <a:ext cx="1840017" cy="7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Auvergne-Rhône-Alpes</a:t>
            </a:r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body" idx="3"/>
          </p:nvPr>
        </p:nvSpPr>
        <p:spPr>
          <a:xfrm>
            <a:off x="675837" y="9234338"/>
            <a:ext cx="2223679" cy="98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fr-FR"/>
              <a:t>CONTACT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</a:pPr>
            <a:r>
              <a:rPr lang="fr-FR"/>
              <a:t>Financement, modalités de formation,</a:t>
            </a:r>
            <a:br>
              <a:rPr lang="fr-FR"/>
            </a:br>
            <a:r>
              <a:rPr lang="fr-FR"/>
              <a:t>un conseiller à votre écoute :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</a:pPr>
            <a:r>
              <a:rPr lang="fr-FR" b="1"/>
              <a:t>Elsa VERNEY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</a:pPr>
            <a:r>
              <a:rPr lang="fr-FR"/>
              <a:t>elsa.verney@constructys.fr 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</a:pPr>
            <a:r>
              <a:rPr lang="fr-FR"/>
              <a:t>Port : 06 89 15 98 51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</a:pPr>
            <a:endParaRPr/>
          </a:p>
          <a:p>
            <a:pPr marL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</a:pPr>
            <a:endParaRPr b="1"/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55984" y="755250"/>
            <a:ext cx="1208203" cy="4034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3"/>
          <p:cNvGrpSpPr/>
          <p:nvPr/>
        </p:nvGrpSpPr>
        <p:grpSpPr>
          <a:xfrm>
            <a:off x="3271656" y="3929755"/>
            <a:ext cx="3747736" cy="0"/>
            <a:chOff x="823797" y="4360850"/>
            <a:chExt cx="3747736" cy="0"/>
          </a:xfrm>
        </p:grpSpPr>
        <p:cxnSp>
          <p:nvCxnSpPr>
            <p:cNvPr id="65" name="Google Shape;65;p3"/>
            <p:cNvCxnSpPr/>
            <p:nvPr/>
          </p:nvCxnSpPr>
          <p:spPr>
            <a:xfrm>
              <a:off x="1075797" y="4360850"/>
              <a:ext cx="3495736" cy="0"/>
            </a:xfrm>
            <a:prstGeom prst="straightConnector1">
              <a:avLst/>
            </a:prstGeom>
            <a:noFill/>
            <a:ln w="15875" cap="rnd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3"/>
            <p:cNvSpPr/>
            <p:nvPr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 h="120000" extrusionOk="0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" name="Google Shape;67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4647" y="8608871"/>
            <a:ext cx="333448" cy="2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>
            <a:spLocks noGrp="1"/>
          </p:cNvSpPr>
          <p:nvPr>
            <p:ph type="body" idx="13"/>
          </p:nvPr>
        </p:nvSpPr>
        <p:spPr>
          <a:xfrm>
            <a:off x="863744" y="2423090"/>
            <a:ext cx="3590644" cy="27117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fr-FR" sz="1200" b="1" dirty="0"/>
              <a:t>PROCHAINE SESSION : 16 SEPTEMBRE 2024</a:t>
            </a:r>
            <a:endParaRPr dirty="0"/>
          </a:p>
        </p:txBody>
      </p:sp>
      <p:sp>
        <p:nvSpPr>
          <p:cNvPr id="69" name="Google Shape;69;p3"/>
          <p:cNvSpPr txBox="1"/>
          <p:nvPr/>
        </p:nvSpPr>
        <p:spPr>
          <a:xfrm>
            <a:off x="3621433" y="3976687"/>
            <a:ext cx="373515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fr-FR" sz="1200" b="1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LES DATES DES INFORMATIONS COLLECTIVES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cs typeface="Calibri"/>
              </a:rPr>
              <a:t>LIEU : AGENCE FRANCE TRAVAIL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endParaRPr lang="fr-FR" sz="10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000" dirty="0">
                <a:solidFill>
                  <a:schemeClr val="dk1"/>
                </a:solidFill>
                <a:latin typeface="Calibri"/>
                <a:cs typeface="Calibri"/>
              </a:rPr>
              <a:t>Lundi 8 juillet à 9h à Saint Agrève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000" dirty="0">
                <a:solidFill>
                  <a:schemeClr val="dk1"/>
                </a:solidFill>
                <a:latin typeface="Calibri"/>
                <a:cs typeface="Calibri"/>
              </a:rPr>
              <a:t>Lundi 8 juillet à 13h30 à Montélimar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000" dirty="0">
                <a:solidFill>
                  <a:schemeClr val="dk1"/>
                </a:solidFill>
                <a:latin typeface="Calibri"/>
                <a:cs typeface="Calibri"/>
              </a:rPr>
              <a:t>Mercredi 10 juillet à 13h30 à Crest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000" dirty="0">
                <a:solidFill>
                  <a:schemeClr val="dk1"/>
                </a:solidFill>
                <a:latin typeface="Calibri"/>
                <a:cs typeface="Calibri"/>
              </a:rPr>
              <a:t>Jeudi 11 juillet à 9h à Beaurepaire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000" dirty="0">
                <a:solidFill>
                  <a:schemeClr val="dk1"/>
                </a:solidFill>
                <a:latin typeface="Calibri"/>
                <a:cs typeface="Calibri"/>
              </a:rPr>
              <a:t>Lundi 15 juillet à 13h45 à Valence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000" dirty="0">
                <a:solidFill>
                  <a:schemeClr val="dk1"/>
                </a:solidFill>
                <a:latin typeface="Calibri"/>
                <a:cs typeface="Calibri"/>
              </a:rPr>
              <a:t>Mardi 16 juillet à 9h à Aubenas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70" name="Google Shape;70;p3"/>
          <p:cNvSpPr txBox="1"/>
          <p:nvPr/>
        </p:nvSpPr>
        <p:spPr>
          <a:xfrm>
            <a:off x="838160" y="8516538"/>
            <a:ext cx="2783273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fr-FR" sz="1200" b="1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 PRISE EN CHARGE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r>
              <a:rPr lang="fr-FR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Prise en charge des </a:t>
            </a:r>
            <a:r>
              <a:rPr lang="fr-FR" sz="1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Coûts pédagogiques : </a:t>
            </a:r>
            <a:r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de prise en charge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06347" y="4392459"/>
            <a:ext cx="360000" cy="32740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3596277" y="5684019"/>
            <a:ext cx="3475797" cy="38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fr-FR" sz="1200" b="1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PROGRAMME DE FORMATION</a:t>
            </a:r>
            <a:r>
              <a:rPr lang="fr-FR" sz="1200" b="0" i="0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</a:pPr>
            <a:endParaRPr sz="800" b="1" i="0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fr-FR" sz="1000" b="1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REMISE À NIVEAU ET SAVOIRS DE BASE / SÉCURITÉ PRÉVENTION </a:t>
            </a: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TRAVAIL EN ÉQUIPE, RESPECT DES RÈGLES ET CONSIGNES DE SÉCURITÉ, PORT DES EPI, FORMATIONS SST, AIPR, H0B0…</a:t>
            </a:r>
            <a:endParaRPr dirty="0"/>
          </a:p>
          <a:p>
            <a:pPr marL="17145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</a:pPr>
            <a:endParaRPr sz="10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fr-FR" sz="1000" b="1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AVOIR UNE CONNAISSANCE DU SECTEUR PROFESSIONNEL ET DU MÉTIER DE CANALISATEUR ET DE CONSTRUCTEUR DE ROUTES</a:t>
            </a: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VOCABULAIRE TECHNIQUE, MISE EN SITUATION PRATIQUE SUR UN CHANTIER, SIGNALISATION CHANTIER…</a:t>
            </a:r>
            <a:endParaRPr dirty="0"/>
          </a:p>
          <a:p>
            <a:pPr marL="17145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</a:pPr>
            <a:endParaRPr sz="10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fr-FR" sz="1000" b="1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SAVOIR RÉALISER DES TÂCHES TECHNIQUES BASIQUES </a:t>
            </a: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ASSAINISSEMENT (IDENTIFICATION DES DIFFÉRENTS MATÉRIAUX ET OUTILS UTILISÉS EN ASSAINISSEMENT, FONCTIONNEMENT DES DIFFÉRENTS TYPES DE RÉSEAUX, …),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MAÇONNERIE TP,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BORDURES ET CANIVEAUX…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</a:pPr>
            <a:endParaRPr sz="10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fr-FR" sz="10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108000" marR="0" lvl="1" indent="-444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3" descr="Liste contour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61484" y="5615800"/>
            <a:ext cx="386376" cy="386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3"/>
          <p:cNvGrpSpPr/>
          <p:nvPr/>
        </p:nvGrpSpPr>
        <p:grpSpPr>
          <a:xfrm>
            <a:off x="3320918" y="5506762"/>
            <a:ext cx="3801736" cy="0"/>
            <a:chOff x="823797" y="4360850"/>
            <a:chExt cx="3801736" cy="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1075797" y="4360850"/>
              <a:ext cx="3549736" cy="0"/>
            </a:xfrm>
            <a:prstGeom prst="straightConnector1">
              <a:avLst/>
            </a:prstGeom>
            <a:noFill/>
            <a:ln w="15875" cap="rnd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76" name="Google Shape;76;p3"/>
            <p:cNvSpPr/>
            <p:nvPr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 h="120000" extrusionOk="0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487601" y="8497418"/>
            <a:ext cx="2260363" cy="0"/>
            <a:chOff x="823797" y="4360850"/>
            <a:chExt cx="2260363" cy="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1075797" y="4360850"/>
              <a:ext cx="2008363" cy="0"/>
            </a:xfrm>
            <a:prstGeom prst="straightConnector1">
              <a:avLst/>
            </a:prstGeom>
            <a:noFill/>
            <a:ln w="15875" cap="rnd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79" name="Google Shape;79;p3"/>
            <p:cNvSpPr/>
            <p:nvPr/>
          </p:nvSpPr>
          <p:spPr>
            <a:xfrm>
              <a:off x="823797" y="4360850"/>
              <a:ext cx="252000" cy="0"/>
            </a:xfrm>
            <a:custGeom>
              <a:avLst/>
              <a:gdLst/>
              <a:ahLst/>
              <a:cxnLst/>
              <a:rect l="l" t="t" r="r" b="b"/>
              <a:pathLst>
                <a:path w="451485" h="120000" extrusionOk="0">
                  <a:moveTo>
                    <a:pt x="0" y="0"/>
                  </a:moveTo>
                  <a:lnTo>
                    <a:pt x="451104" y="0"/>
                  </a:lnTo>
                </a:path>
              </a:pathLst>
            </a:cu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" name="Google Shape;80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049537" y="758350"/>
            <a:ext cx="1185946" cy="3433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/>
          <p:nvPr/>
        </p:nvSpPr>
        <p:spPr>
          <a:xfrm>
            <a:off x="303941" y="7377765"/>
            <a:ext cx="316449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fr-FR" sz="1200" b="1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LES BENEFICES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alibri"/>
              <a:buNone/>
            </a:pPr>
            <a:r>
              <a:rPr lang="fr-FR" sz="1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 profil adapté au besoin</a:t>
            </a:r>
            <a:br>
              <a:rPr lang="fr-FR" sz="1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Embaucher un collaborateur déjà formé au plus près du poste à pourvoir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alibri"/>
              <a:buNone/>
            </a:pPr>
            <a:r>
              <a:rPr lang="fr-FR" sz="1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Une action de formation ciblée</a:t>
            </a:r>
            <a:br>
              <a:rPr lang="fr-FR" sz="1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Bénéficier d’un dispositif spécifique, adapté à un métier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960582" y="642695"/>
            <a:ext cx="1088955" cy="4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 descr="Olivier Dussopt dévoile l'identité visuelle de France ...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033561" y="618299"/>
            <a:ext cx="1008121" cy="6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 descr="BTP CFA Drôme Ardèche Batipole | Livron-sur-Drôm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227789" y="665033"/>
            <a:ext cx="564929" cy="56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structys">
  <a:themeElements>
    <a:clrScheme name="Constructys_Couleurs">
      <a:dk1>
        <a:srgbClr val="000000"/>
      </a:dk1>
      <a:lt1>
        <a:srgbClr val="FFFFFF"/>
      </a:lt1>
      <a:dk2>
        <a:srgbClr val="F18700"/>
      </a:dk2>
      <a:lt2>
        <a:srgbClr val="E0E7EC"/>
      </a:lt2>
      <a:accent1>
        <a:srgbClr val="B24084"/>
      </a:accent1>
      <a:accent2>
        <a:srgbClr val="4CBDCC"/>
      </a:accent2>
      <a:accent3>
        <a:srgbClr val="B7DB2B"/>
      </a:accent3>
      <a:accent4>
        <a:srgbClr val="4073B2"/>
      </a:accent4>
      <a:accent5>
        <a:srgbClr val="D0491A"/>
      </a:accent5>
      <a:accent6>
        <a:srgbClr val="E74011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383</Words>
  <Application>Microsoft Office PowerPoint</Application>
  <PresentationFormat>Personnalisé</PresentationFormat>
  <Paragraphs>52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Noto Sans Symbols</vt:lpstr>
      <vt:lpstr>Quattrocento Sans</vt:lpstr>
      <vt:lpstr>Arial</vt:lpstr>
      <vt:lpstr>Calibri</vt:lpstr>
      <vt:lpstr>Aptos</vt:lpstr>
      <vt:lpstr>Constructys</vt:lpstr>
      <vt:lpstr>POEC METIERS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POEC METIERS</dc:title>
  <cp:lastModifiedBy>VERNEY Elsa</cp:lastModifiedBy>
  <cp:revision>1</cp:revision>
  <dcterms:modified xsi:type="dcterms:W3CDTF">2024-06-20T14:18:14Z</dcterms:modified>
</cp:coreProperties>
</file>