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4.xml" ContentType="application/vnd.openxmlformats-officedocument.presentationml.notesSlide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notesSlides/notesSlide5.xml" ContentType="application/vnd.openxmlformats-officedocument.presentationml.notesSlide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notesSlides/notesSlide6.xml" ContentType="application/vnd.openxmlformats-officedocument.presentationml.notesSlide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notesSlides/notesSlide7.xml" ContentType="application/vnd.openxmlformats-officedocument.presentationml.notesSlide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notesSlides/notesSlide8.xml" ContentType="application/vnd.openxmlformats-officedocument.presentationml.notesSlide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notesSlides/notesSlide9.xml" ContentType="application/vnd.openxmlformats-officedocument.presentationml.notesSlide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notesSlides/notesSlide10.xml" ContentType="application/vnd.openxmlformats-officedocument.presentationml.notesSlide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notesSlides/notesSlide11.xml" ContentType="application/vnd.openxmlformats-officedocument.presentationml.notesSlide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notesSlides/notesSlide12.xml" ContentType="application/vnd.openxmlformats-officedocument.presentationml.notesSlide+xml"/>
  <Override PartName="/ppt/tags/tag186.xml" ContentType="application/vnd.openxmlformats-officedocument.presentationml.tags+xml"/>
  <Override PartName="/ppt/notesSlides/notesSlide13.xml" ContentType="application/vnd.openxmlformats-officedocument.presentationml.notesSlide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</p:sldMasterIdLst>
  <p:notesMasterIdLst>
    <p:notesMasterId r:id="rId20"/>
  </p:notesMasterIdLst>
  <p:handoutMasterIdLst>
    <p:handoutMasterId r:id="rId21"/>
  </p:handoutMasterIdLst>
  <p:sldIdLst>
    <p:sldId id="818" r:id="rId5"/>
    <p:sldId id="855" r:id="rId6"/>
    <p:sldId id="858" r:id="rId7"/>
    <p:sldId id="815" r:id="rId8"/>
    <p:sldId id="829" r:id="rId9"/>
    <p:sldId id="842" r:id="rId10"/>
    <p:sldId id="843" r:id="rId11"/>
    <p:sldId id="846" r:id="rId12"/>
    <p:sldId id="847" r:id="rId13"/>
    <p:sldId id="819" r:id="rId14"/>
    <p:sldId id="845" r:id="rId15"/>
    <p:sldId id="849" r:id="rId16"/>
    <p:sldId id="854" r:id="rId17"/>
    <p:sldId id="840" r:id="rId18"/>
    <p:sldId id="823" r:id="rId19"/>
  </p:sldIdLst>
  <p:sldSz cx="9906000" cy="6858000" type="A4"/>
  <p:notesSz cx="6808788" cy="99409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75" userDrawn="1">
          <p15:clr>
            <a:srgbClr val="A4A3A4"/>
          </p15:clr>
        </p15:guide>
        <p15:guide id="5" orient="horz" pos="4156" userDrawn="1">
          <p15:clr>
            <a:srgbClr val="A4A3A4"/>
          </p15:clr>
        </p15:guide>
        <p15:guide id="6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0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A7549C8-433A-B6E7-F74C-6D89AEEFCB4B}" name="SEFRAOUI-SERRES Amandine" initials="SA" userId="S::amandine.sefraoui@constructys.fr::23344047-5df7-4258-8cbd-0928f5ed2962" providerId="AD"/>
  <p188:author id="{171F50CD-BAFD-78C0-E104-122AD368AFEF}" name="MAURANCE Camille" initials="MC" userId="S::camille.maurance@constructys.fr::cf20575e-95e5-4394-b352-7fff25bfca8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ISNE Laura" initials="TL" lastIdx="3" clrIdx="0"/>
  <p:cmAuthor id="2" name="Paul LEVENT" initials="PL" lastIdx="9" clrIdx="1">
    <p:extLst>
      <p:ext uri="{19B8F6BF-5375-455C-9EA6-DF929625EA0E}">
        <p15:presenceInfo xmlns:p15="http://schemas.microsoft.com/office/powerpoint/2012/main" userId="Paul LEVEN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43D0"/>
    <a:srgbClr val="3BFFFF"/>
    <a:srgbClr val="F0F0F0"/>
    <a:srgbClr val="E6E6E6"/>
    <a:srgbClr val="E95D28"/>
    <a:srgbClr val="2DE0F3"/>
    <a:srgbClr val="0070C0"/>
    <a:srgbClr val="00FCF6"/>
    <a:srgbClr val="D63320"/>
    <a:srgbClr val="FF72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516D15-90A1-4542-B073-9A80F5D6F901}" v="31" dt="2023-05-23T10:06:15.0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3475"/>
        <p:guide orient="horz" pos="4156"/>
        <p:guide pos="312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30"/>
        <p:guide pos="214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URANCE Camille" userId="cf20575e-95e5-4394-b352-7fff25bfca80" providerId="ADAL" clId="{90EA6025-52E4-4AF6-B157-A04B584E88FD}"/>
    <pc:docChg chg="custSel modSld">
      <pc:chgData name="MAURANCE Camille" userId="cf20575e-95e5-4394-b352-7fff25bfca80" providerId="ADAL" clId="{90EA6025-52E4-4AF6-B157-A04B584E88FD}" dt="2023-05-16T13:27:27.415" v="96" actId="478"/>
      <pc:docMkLst>
        <pc:docMk/>
      </pc:docMkLst>
      <pc:sldChg chg="modSp mod">
        <pc:chgData name="MAURANCE Camille" userId="cf20575e-95e5-4394-b352-7fff25bfca80" providerId="ADAL" clId="{90EA6025-52E4-4AF6-B157-A04B584E88FD}" dt="2023-05-16T11:23:19.839" v="16" actId="20577"/>
        <pc:sldMkLst>
          <pc:docMk/>
          <pc:sldMk cId="2699865003" sldId="818"/>
        </pc:sldMkLst>
        <pc:spChg chg="mod">
          <ac:chgData name="MAURANCE Camille" userId="cf20575e-95e5-4394-b352-7fff25bfca80" providerId="ADAL" clId="{90EA6025-52E4-4AF6-B157-A04B584E88FD}" dt="2023-05-16T11:23:19.839" v="16" actId="20577"/>
          <ac:spMkLst>
            <pc:docMk/>
            <pc:sldMk cId="2699865003" sldId="818"/>
            <ac:spMk id="36" creationId="{3294D158-FC10-4843-A059-433EC35D445D}"/>
          </ac:spMkLst>
        </pc:spChg>
      </pc:sldChg>
      <pc:sldChg chg="addSp delSp modSp mod">
        <pc:chgData name="MAURANCE Camille" userId="cf20575e-95e5-4394-b352-7fff25bfca80" providerId="ADAL" clId="{90EA6025-52E4-4AF6-B157-A04B584E88FD}" dt="2023-05-16T13:27:27.415" v="96" actId="478"/>
        <pc:sldMkLst>
          <pc:docMk/>
          <pc:sldMk cId="500530206" sldId="855"/>
        </pc:sldMkLst>
        <pc:spChg chg="add del mod">
          <ac:chgData name="MAURANCE Camille" userId="cf20575e-95e5-4394-b352-7fff25bfca80" providerId="ADAL" clId="{90EA6025-52E4-4AF6-B157-A04B584E88FD}" dt="2023-05-16T13:24:28.204" v="21" actId="478"/>
          <ac:spMkLst>
            <pc:docMk/>
            <pc:sldMk cId="500530206" sldId="855"/>
            <ac:spMk id="15" creationId="{C4CA3870-C870-315A-FC16-6C628C1EE768}"/>
          </ac:spMkLst>
        </pc:spChg>
        <pc:spChg chg="add del mod">
          <ac:chgData name="MAURANCE Camille" userId="cf20575e-95e5-4394-b352-7fff25bfca80" providerId="ADAL" clId="{90EA6025-52E4-4AF6-B157-A04B584E88FD}" dt="2023-05-16T13:27:27.415" v="96" actId="478"/>
          <ac:spMkLst>
            <pc:docMk/>
            <pc:sldMk cId="500530206" sldId="855"/>
            <ac:spMk id="16" creationId="{B6E87905-536D-0AF0-96DA-F1ED44E2E019}"/>
          </ac:spMkLst>
        </pc:spChg>
      </pc:sldChg>
    </pc:docChg>
  </pc:docChgLst>
  <pc:docChgLst>
    <pc:chgData name="SEFRAOUI-SERRES Amandine" userId="23344047-5df7-4258-8cbd-0928f5ed2962" providerId="ADAL" clId="{5D516D15-90A1-4542-B073-9A80F5D6F901}"/>
    <pc:docChg chg="modMainMaster">
      <pc:chgData name="SEFRAOUI-SERRES Amandine" userId="23344047-5df7-4258-8cbd-0928f5ed2962" providerId="ADAL" clId="{5D516D15-90A1-4542-B073-9A80F5D6F901}" dt="2023-05-23T10:06:15.060" v="30" actId="20577"/>
      <pc:docMkLst>
        <pc:docMk/>
      </pc:docMkLst>
      <pc:sldMasterChg chg="modSldLayout">
        <pc:chgData name="SEFRAOUI-SERRES Amandine" userId="23344047-5df7-4258-8cbd-0928f5ed2962" providerId="ADAL" clId="{5D516D15-90A1-4542-B073-9A80F5D6F901}" dt="2023-05-23T10:06:15.060" v="30" actId="20577"/>
        <pc:sldMasterMkLst>
          <pc:docMk/>
          <pc:sldMasterMk cId="3569109977" sldId="2147483720"/>
        </pc:sldMasterMkLst>
        <pc:sldLayoutChg chg="modSp mod">
          <pc:chgData name="SEFRAOUI-SERRES Amandine" userId="23344047-5df7-4258-8cbd-0928f5ed2962" providerId="ADAL" clId="{5D516D15-90A1-4542-B073-9A80F5D6F901}" dt="2023-05-23T10:06:15.060" v="30" actId="20577"/>
          <pc:sldLayoutMkLst>
            <pc:docMk/>
            <pc:sldMasterMk cId="3569109977" sldId="2147483720"/>
            <pc:sldLayoutMk cId="3415299836" sldId="2147483722"/>
          </pc:sldLayoutMkLst>
          <pc:spChg chg="mod">
            <ac:chgData name="SEFRAOUI-SERRES Amandine" userId="23344047-5df7-4258-8cbd-0928f5ed2962" providerId="ADAL" clId="{5D516D15-90A1-4542-B073-9A80F5D6F901}" dt="2023-05-23T10:06:15.060" v="30" actId="20577"/>
            <ac:spMkLst>
              <pc:docMk/>
              <pc:sldMasterMk cId="3569109977" sldId="2147483720"/>
              <pc:sldLayoutMk cId="3415299836" sldId="2147483722"/>
              <ac:spMk id="10" creationId="{A6F6A7AF-92EE-4A3A-8BE7-25D1D9763411}"/>
            </ac:spMkLst>
          </pc:spChg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32F_5E46EF9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158023642374269"/>
          <c:y val="0.14507014339074975"/>
          <c:w val="0.45807033681756643"/>
          <c:h val="0.70750004854686011"/>
        </c:manualLayout>
      </c:layout>
      <c:radarChart>
        <c:radarStyle val="marker"/>
        <c:varyColors val="0"/>
        <c:ser>
          <c:idx val="0"/>
          <c:order val="0"/>
          <c:tx>
            <c:strRef>
              <c:f>Feuil1!$C$1</c:f>
              <c:strCache>
                <c:ptCount val="1"/>
                <c:pt idx="0">
                  <c:v>Outils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Feuil1!$B$2:$B$11</c:f>
              <c:strCache>
                <c:ptCount val="10"/>
                <c:pt idx="0">
                  <c:v>Vendre</c:v>
                </c:pt>
                <c:pt idx="1">
                  <c:v>Communiquer</c:v>
                </c:pt>
                <c:pt idx="2">
                  <c:v>Réaliser des études</c:v>
                </c:pt>
                <c:pt idx="3">
                  <c:v>Gérer la production en atelier</c:v>
                </c:pt>
                <c:pt idx="4">
                  <c:v>Gérer la production sur chantier</c:v>
                </c:pt>
                <c:pt idx="5">
                  <c:v>Encadrer les équipes</c:v>
                </c:pt>
                <c:pt idx="6">
                  <c:v>Gérer les ressources humaines</c:v>
                </c:pt>
                <c:pt idx="7">
                  <c:v>Gérer le suivi administratif et logistique</c:v>
                </c:pt>
                <c:pt idx="8">
                  <c:v>Réaliser le suivi de l'après-vente</c:v>
                </c:pt>
                <c:pt idx="9">
                  <c:v>Maintenir l'informatique</c:v>
                </c:pt>
              </c:strCache>
            </c:strRef>
          </c:cat>
          <c:val>
            <c:numRef>
              <c:f>Feuil1!$C$2:$C$11</c:f>
              <c:numCache>
                <c:formatCode>General</c:formatCode>
                <c:ptCount val="10"/>
              </c:numCache>
            </c:numRef>
          </c:val>
          <c:extLst>
            <c:ext xmlns:c16="http://schemas.microsoft.com/office/drawing/2014/chart" uri="{C3380CC4-5D6E-409C-BE32-E72D297353CC}">
              <c16:uniqueId val="{00000000-AC21-447C-A601-AF89FF5BDB4B}"/>
            </c:ext>
          </c:extLst>
        </c:ser>
        <c:ser>
          <c:idx val="1"/>
          <c:order val="1"/>
          <c:tx>
            <c:strRef>
              <c:f>Feuil1!$D$1</c:f>
              <c:strCache>
                <c:ptCount val="1"/>
                <c:pt idx="0">
                  <c:v>Compétences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Feuil1!$B$2:$B$11</c:f>
              <c:strCache>
                <c:ptCount val="10"/>
                <c:pt idx="0">
                  <c:v>Vendre</c:v>
                </c:pt>
                <c:pt idx="1">
                  <c:v>Communiquer</c:v>
                </c:pt>
                <c:pt idx="2">
                  <c:v>Réaliser des études</c:v>
                </c:pt>
                <c:pt idx="3">
                  <c:v>Gérer la production en atelier</c:v>
                </c:pt>
                <c:pt idx="4">
                  <c:v>Gérer la production sur chantier</c:v>
                </c:pt>
                <c:pt idx="5">
                  <c:v>Encadrer les équipes</c:v>
                </c:pt>
                <c:pt idx="6">
                  <c:v>Gérer les ressources humaines</c:v>
                </c:pt>
                <c:pt idx="7">
                  <c:v>Gérer le suivi administratif et logistique</c:v>
                </c:pt>
                <c:pt idx="8">
                  <c:v>Réaliser le suivi de l'après-vente</c:v>
                </c:pt>
                <c:pt idx="9">
                  <c:v>Maintenir l'informatique</c:v>
                </c:pt>
              </c:strCache>
            </c:strRef>
          </c:cat>
          <c:val>
            <c:numRef>
              <c:f>Feuil1!$D$2:$D$11</c:f>
              <c:numCache>
                <c:formatCode>General</c:formatCode>
                <c:ptCount val="10"/>
              </c:numCache>
            </c:numRef>
          </c:val>
          <c:extLst>
            <c:ext xmlns:c16="http://schemas.microsoft.com/office/drawing/2014/chart" uri="{C3380CC4-5D6E-409C-BE32-E72D297353CC}">
              <c16:uniqueId val="{00000001-AC21-447C-A601-AF89FF5BDB4B}"/>
            </c:ext>
          </c:extLst>
        </c:ser>
        <c:ser>
          <c:idx val="2"/>
          <c:order val="2"/>
          <c:tx>
            <c:strRef>
              <c:f>Feuil1!$E$1</c:f>
              <c:strCache>
                <c:ptCount val="1"/>
                <c:pt idx="0">
                  <c:v>Enjeux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diamond"/>
            <c:size val="8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Feuil1!$B$2:$B$11</c:f>
              <c:strCache>
                <c:ptCount val="10"/>
                <c:pt idx="0">
                  <c:v>Vendre</c:v>
                </c:pt>
                <c:pt idx="1">
                  <c:v>Communiquer</c:v>
                </c:pt>
                <c:pt idx="2">
                  <c:v>Réaliser des études</c:v>
                </c:pt>
                <c:pt idx="3">
                  <c:v>Gérer la production en atelier</c:v>
                </c:pt>
                <c:pt idx="4">
                  <c:v>Gérer la production sur chantier</c:v>
                </c:pt>
                <c:pt idx="5">
                  <c:v>Encadrer les équipes</c:v>
                </c:pt>
                <c:pt idx="6">
                  <c:v>Gérer les ressources humaines</c:v>
                </c:pt>
                <c:pt idx="7">
                  <c:v>Gérer le suivi administratif et logistique</c:v>
                </c:pt>
                <c:pt idx="8">
                  <c:v>Réaliser le suivi de l'après-vente</c:v>
                </c:pt>
                <c:pt idx="9">
                  <c:v>Maintenir l'informatique</c:v>
                </c:pt>
              </c:strCache>
            </c:strRef>
          </c:cat>
          <c:val>
            <c:numRef>
              <c:f>Feuil1!$E$2:$E$11</c:f>
              <c:numCache>
                <c:formatCode>General</c:formatCode>
                <c:ptCount val="10"/>
              </c:numCache>
            </c:numRef>
          </c:val>
          <c:extLst>
            <c:ext xmlns:c16="http://schemas.microsoft.com/office/drawing/2014/chart" uri="{C3380CC4-5D6E-409C-BE32-E72D297353CC}">
              <c16:uniqueId val="{00000002-AC21-447C-A601-AF89FF5BDB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02788584"/>
        <c:axId val="1002790224"/>
      </c:radarChart>
      <c:catAx>
        <c:axId val="1002788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02790224"/>
        <c:crosses val="autoZero"/>
        <c:auto val="1"/>
        <c:lblAlgn val="ctr"/>
        <c:lblOffset val="100"/>
        <c:noMultiLvlLbl val="0"/>
      </c:catAx>
      <c:valAx>
        <c:axId val="1002790224"/>
        <c:scaling>
          <c:orientation val="minMax"/>
          <c:max val="3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02788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7705354047495236"/>
          <c:y val="0.92858985463781096"/>
          <c:w val="0.6538526422009262"/>
          <c:h val="6.813315184906325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50740" cy="496808"/>
          </a:xfrm>
          <a:prstGeom prst="rect">
            <a:avLst/>
          </a:prstGeom>
        </p:spPr>
        <p:txBody>
          <a:bodyPr vert="horz" lIns="91441" tIns="45721" rIns="91441" bIns="45721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6465" y="2"/>
            <a:ext cx="2950739" cy="496808"/>
          </a:xfrm>
          <a:prstGeom prst="rect">
            <a:avLst/>
          </a:prstGeom>
        </p:spPr>
        <p:txBody>
          <a:bodyPr vert="horz" lIns="91441" tIns="45721" rIns="91441" bIns="45721" rtlCol="0"/>
          <a:lstStyle>
            <a:lvl1pPr algn="r">
              <a:defRPr sz="1200"/>
            </a:lvl1pPr>
          </a:lstStyle>
          <a:p>
            <a:fld id="{D022FA43-E523-44D3-97F4-91892757C4BE}" type="datetimeFigureOut">
              <a:rPr lang="fr-FR" smtClean="0"/>
              <a:t>23/05/2023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2533"/>
            <a:ext cx="2950740" cy="496807"/>
          </a:xfrm>
          <a:prstGeom prst="rect">
            <a:avLst/>
          </a:prstGeom>
        </p:spPr>
        <p:txBody>
          <a:bodyPr vert="horz" lIns="91441" tIns="45721" rIns="91441" bIns="45721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6465" y="9442533"/>
            <a:ext cx="2950739" cy="496807"/>
          </a:xfrm>
          <a:prstGeom prst="rect">
            <a:avLst/>
          </a:prstGeom>
        </p:spPr>
        <p:txBody>
          <a:bodyPr vert="horz" lIns="91441" tIns="45721" rIns="91441" bIns="45721" rtlCol="0" anchor="b"/>
          <a:lstStyle>
            <a:lvl1pPr algn="r">
              <a:defRPr sz="1200"/>
            </a:lvl1pPr>
          </a:lstStyle>
          <a:p>
            <a:fld id="{DC6C3EC9-FE35-42D8-8561-D3F3B1F36BE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15994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50476" cy="497046"/>
          </a:xfrm>
          <a:prstGeom prst="rect">
            <a:avLst/>
          </a:prstGeom>
        </p:spPr>
        <p:txBody>
          <a:bodyPr vert="horz" lIns="91577" tIns="45790" rIns="91577" bIns="4579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6736" y="2"/>
            <a:ext cx="2950476" cy="497046"/>
          </a:xfrm>
          <a:prstGeom prst="rect">
            <a:avLst/>
          </a:prstGeom>
        </p:spPr>
        <p:txBody>
          <a:bodyPr vert="horz" lIns="91577" tIns="45790" rIns="91577" bIns="45790" rtlCol="0"/>
          <a:lstStyle>
            <a:lvl1pPr algn="r">
              <a:defRPr sz="1200"/>
            </a:lvl1pPr>
          </a:lstStyle>
          <a:p>
            <a:fld id="{9AD1264C-1175-43D5-AB20-03CA1A930B73}" type="datetimeFigureOut">
              <a:rPr lang="fr-FR" smtClean="0"/>
              <a:t>23/05/2023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746125"/>
            <a:ext cx="5383212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90" rIns="91577" bIns="4579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881" y="4721940"/>
            <a:ext cx="5447030" cy="4473416"/>
          </a:xfrm>
          <a:prstGeom prst="rect">
            <a:avLst/>
          </a:prstGeom>
        </p:spPr>
        <p:txBody>
          <a:bodyPr vert="horz" lIns="91577" tIns="45790" rIns="91577" bIns="4579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2155"/>
            <a:ext cx="2950476" cy="497046"/>
          </a:xfrm>
          <a:prstGeom prst="rect">
            <a:avLst/>
          </a:prstGeom>
        </p:spPr>
        <p:txBody>
          <a:bodyPr vert="horz" lIns="91577" tIns="45790" rIns="91577" bIns="4579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6736" y="9442155"/>
            <a:ext cx="2950476" cy="497046"/>
          </a:xfrm>
          <a:prstGeom prst="rect">
            <a:avLst/>
          </a:prstGeom>
        </p:spPr>
        <p:txBody>
          <a:bodyPr vert="horz" lIns="91577" tIns="45790" rIns="91577" bIns="45790" rtlCol="0" anchor="b"/>
          <a:lstStyle>
            <a:lvl1pPr algn="r">
              <a:defRPr sz="1200"/>
            </a:lvl1pPr>
          </a:lstStyle>
          <a:p>
            <a:fld id="{558A547C-A260-4F38-8A86-22520D12E09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3995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8A547C-A260-4F38-8A86-22520D12E09C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0057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8A547C-A260-4F38-8A86-22520D12E09C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4585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8A547C-A260-4F38-8A86-22520D12E09C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44315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8A547C-A260-4F38-8A86-22520D12E09C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70547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05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A547C-A260-4F38-8A86-22520D12E09C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1965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8A547C-A260-4F38-8A86-22520D12E09C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16738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8A547C-A260-4F38-8A86-22520D12E09C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89467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05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A547C-A260-4F38-8A86-22520D12E09C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79658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05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A547C-A260-4F38-8A86-22520D12E09C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72480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05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A547C-A260-4F38-8A86-22520D12E09C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93062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05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A547C-A260-4F38-8A86-22520D12E09C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5865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05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A547C-A260-4F38-8A86-22520D12E09C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76437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8A547C-A260-4F38-8A86-22520D12E09C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6235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669" y="-4510"/>
            <a:ext cx="7378643" cy="599160"/>
          </a:xfrm>
          <a:prstGeom prst="rect">
            <a:avLst/>
          </a:prstGeom>
          <a:ln w="38100">
            <a:noFill/>
          </a:ln>
          <a:effectLst/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4193" y="-4510"/>
            <a:ext cx="6933103" cy="599160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9312" y="2132856"/>
            <a:ext cx="8731389" cy="4176464"/>
          </a:xfrm>
        </p:spPr>
        <p:txBody>
          <a:bodyPr/>
          <a:lstStyle>
            <a:lvl1pPr marL="342898" indent="-342898">
              <a:buClr>
                <a:srgbClr val="ED643B"/>
              </a:buClr>
              <a:buFont typeface="Wingdings" panose="05000000000000000000" pitchFamily="2" charset="2"/>
              <a:buChar char="§"/>
              <a:defRPr>
                <a:solidFill>
                  <a:srgbClr val="525E65"/>
                </a:solidFill>
                <a:latin typeface="Franklin Gothic Book" panose="020B0503020102020204" pitchFamily="34" charset="0"/>
              </a:defRPr>
            </a:lvl1pPr>
            <a:lvl2pPr marL="742946" indent="-285748">
              <a:buFont typeface="Symbol" panose="05050102010706020507" pitchFamily="18" charset="2"/>
              <a:buChar char="&gt;"/>
              <a:defRPr>
                <a:solidFill>
                  <a:srgbClr val="525E65"/>
                </a:solidFill>
                <a:latin typeface="Franklin Gothic Book" panose="020B0503020102020204" pitchFamily="34" charset="0"/>
              </a:defRPr>
            </a:lvl2pPr>
            <a:lvl3pPr>
              <a:defRPr>
                <a:solidFill>
                  <a:srgbClr val="525E65"/>
                </a:solidFill>
                <a:latin typeface="Franklin Gothic Book" panose="020B0503020102020204" pitchFamily="34" charset="0"/>
              </a:defRPr>
            </a:lvl3pPr>
            <a:lvl4pPr>
              <a:defRPr>
                <a:solidFill>
                  <a:srgbClr val="525E65"/>
                </a:solidFill>
                <a:latin typeface="Franklin Gothic Book" panose="020B0503020102020204" pitchFamily="34" charset="0"/>
              </a:defRPr>
            </a:lvl4pPr>
            <a:lvl5pPr>
              <a:defRPr>
                <a:solidFill>
                  <a:srgbClr val="525E65"/>
                </a:solidFill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9346711" y="6474972"/>
            <a:ext cx="497260" cy="385015"/>
          </a:xfrm>
        </p:spPr>
        <p:txBody>
          <a:bodyPr/>
          <a:lstStyle/>
          <a:p>
            <a:fld id="{CF4668DC-857F-487D-BFFA-8C0CA5037977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Picture 2" descr="\\PC1-AFS-DLP.constructys.fr\Data$\caroline.schaffner\Desktop\trame.jpg"/>
          <p:cNvPicPr>
            <a:picLocks noChangeAspect="1" noChangeArrowheads="1"/>
          </p:cNvPicPr>
          <p:nvPr userDrawn="1"/>
        </p:nvPicPr>
        <p:blipFill>
          <a:blip r:embed="rId3" cstate="screen">
            <a:duotone>
              <a:prstClr val="black"/>
              <a:schemeClr val="bg1">
                <a:lumMod val="9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455" y="-4511"/>
            <a:ext cx="344212" cy="6857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ce réservé du contenu 15"/>
          <p:cNvSpPr>
            <a:spLocks noGrp="1"/>
          </p:cNvSpPr>
          <p:nvPr>
            <p:ph sz="quarter" idx="13"/>
          </p:nvPr>
        </p:nvSpPr>
        <p:spPr>
          <a:xfrm>
            <a:off x="665487" y="599523"/>
            <a:ext cx="7090195" cy="432048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rgbClr val="ED643B"/>
                </a:solidFill>
                <a:latin typeface="Franklin Gothic Book" panose="020B0503020102020204" pitchFamily="34" charset="0"/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6F6A7AF-92EE-4A3A-8BE7-25D1D9763411}"/>
              </a:ext>
            </a:extLst>
          </p:cNvPr>
          <p:cNvSpPr txBox="1"/>
          <p:nvPr userDrawn="1"/>
        </p:nvSpPr>
        <p:spPr>
          <a:xfrm>
            <a:off x="1424608" y="6552064"/>
            <a:ext cx="71287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0" i="0" u="none" strike="noStrike" kern="1200" cap="none" spc="0" normalizeH="0" baseline="0" noProof="0">
                <a:ln>
                  <a:noFill/>
                </a:ln>
                <a:solidFill>
                  <a:srgbClr val="525E65"/>
                </a:solidFill>
                <a:effectLst/>
                <a:uLnTx/>
                <a:uFillTx/>
                <a:latin typeface="Franklin Gothic Book" panose="020B0503020102020204" pitchFamily="34" charset="0"/>
              </a:rPr>
              <a:t>Bilan de diagnostic – Diag Performance </a:t>
            </a:r>
            <a:r>
              <a:rPr kumimoji="0" lang="fr-FR" sz="900" b="0" i="0" u="none" strike="noStrike" kern="1200" cap="none" spc="0" normalizeH="0" baseline="0" noProof="0">
                <a:ln>
                  <a:noFill/>
                </a:ln>
                <a:solidFill>
                  <a:srgbClr val="525E65"/>
                </a:solidFill>
                <a:effectLst/>
                <a:highlight>
                  <a:srgbClr val="FFFF00"/>
                </a:highlight>
                <a:uLnTx/>
                <a:uFillTx/>
                <a:latin typeface="Franklin Gothic Book" panose="020B0503020102020204" pitchFamily="34" charset="0"/>
              </a:rPr>
              <a:t>– Date xx/xx/xxx – Nom de l’entreprise </a:t>
            </a:r>
            <a:r>
              <a:rPr kumimoji="0" lang="fr-FR" sz="900" b="0" i="0" u="none" strike="noStrike" kern="1200" cap="none" spc="0" normalizeH="0" baseline="0" noProof="0">
                <a:ln>
                  <a:noFill/>
                </a:ln>
                <a:solidFill>
                  <a:srgbClr val="525E65"/>
                </a:solidFill>
                <a:effectLst/>
                <a:uLnTx/>
                <a:uFillTx/>
                <a:latin typeface="Franklin Gothic Book" panose="020B0503020102020204" pitchFamily="34" charset="0"/>
              </a:rPr>
              <a:t>– CONFIDENTIEL, NE PAS DIFFUSER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38E5E084-E7CC-4949-9B67-2AE32DD7305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636002" y="28219"/>
            <a:ext cx="1177453" cy="43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299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74CE1-D46D-4DF7-9BD3-F13A130375C6}" type="datetimeFigureOut">
              <a:rPr lang="fr-FR" smtClean="0"/>
              <a:t>23/05/2023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BA584-349E-4DAA-9350-C154FE92EA8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6658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600203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913440" y="6356353"/>
            <a:ext cx="497260" cy="385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69109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95" r:id="rId2"/>
  </p:sldLayoutIdLst>
  <p:hf hdr="0" ftr="0" dt="0"/>
  <p:txStyles>
    <p:titleStyle>
      <a:lvl1pPr algn="ctr" defTabSz="914395" rtl="0" eaLnBrk="1" latinLnBrk="0" hangingPunct="1">
        <a:spcBef>
          <a:spcPct val="0"/>
        </a:spcBef>
        <a:buNone/>
        <a:defRPr sz="4400" kern="1200">
          <a:solidFill>
            <a:srgbClr val="595959"/>
          </a:solidFill>
          <a:latin typeface="Franklin Gothic Book" panose="020B0503020102020204" pitchFamily="34" charset="0"/>
          <a:ea typeface="+mj-ea"/>
          <a:cs typeface="+mj-cs"/>
        </a:defRPr>
      </a:lvl1pPr>
    </p:titleStyle>
    <p:bodyStyle>
      <a:lvl1pPr marL="342898" indent="-342898" algn="l" defTabSz="91439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595959"/>
          </a:solidFill>
          <a:latin typeface="Franklin Gothic Book" panose="020B0503020102020204" pitchFamily="34" charset="0"/>
          <a:ea typeface="+mn-ea"/>
          <a:cs typeface="+mn-cs"/>
        </a:defRPr>
      </a:lvl1pPr>
      <a:lvl2pPr marL="742946" indent="-285748" algn="l" defTabSz="914395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595959"/>
          </a:solidFill>
          <a:latin typeface="Franklin Gothic Book" panose="020B0503020102020204" pitchFamily="34" charset="0"/>
          <a:ea typeface="+mn-ea"/>
          <a:cs typeface="+mn-cs"/>
        </a:defRPr>
      </a:lvl2pPr>
      <a:lvl3pPr marL="1142993" indent="-228598" algn="l" defTabSz="91439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595959"/>
          </a:solidFill>
          <a:latin typeface="Franklin Gothic Book" panose="020B0503020102020204" pitchFamily="34" charset="0"/>
          <a:ea typeface="+mn-ea"/>
          <a:cs typeface="+mn-cs"/>
        </a:defRPr>
      </a:lvl3pPr>
      <a:lvl4pPr marL="1600191" indent="-228598" algn="l" defTabSz="914395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595959"/>
          </a:solidFill>
          <a:latin typeface="Franklin Gothic Book" panose="020B0503020102020204" pitchFamily="34" charset="0"/>
          <a:ea typeface="+mn-ea"/>
          <a:cs typeface="+mn-cs"/>
        </a:defRPr>
      </a:lvl4pPr>
      <a:lvl5pPr marL="2057388" indent="-228598" algn="l" defTabSz="914395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595959"/>
          </a:solidFill>
          <a:latin typeface="Franklin Gothic Book" panose="020B0503020102020204" pitchFamily="34" charset="0"/>
          <a:ea typeface="+mn-ea"/>
          <a:cs typeface="+mn-cs"/>
        </a:defRPr>
      </a:lvl5pPr>
      <a:lvl6pPr marL="2514585" indent="-228598" algn="l" defTabSz="91439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83" indent="-228598" algn="l" defTabSz="91439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80" indent="-228598" algn="l" defTabSz="91439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77" indent="-228598" algn="l" defTabSz="91439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8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5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2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9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7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85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81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9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3.xml"/><Relationship Id="rId7" Type="http://schemas.openxmlformats.org/officeDocument/2006/relationships/image" Target="../media/image4.jpe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178.xml"/><Relationship Id="rId2" Type="http://schemas.openxmlformats.org/officeDocument/2006/relationships/tags" Target="../tags/tag177.xml"/><Relationship Id="rId1" Type="http://schemas.openxmlformats.org/officeDocument/2006/relationships/tags" Target="../tags/tag176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181.xml"/><Relationship Id="rId2" Type="http://schemas.openxmlformats.org/officeDocument/2006/relationships/tags" Target="../tags/tag180.xml"/><Relationship Id="rId1" Type="http://schemas.openxmlformats.org/officeDocument/2006/relationships/tags" Target="../tags/tag179.xml"/><Relationship Id="rId6" Type="http://schemas.openxmlformats.org/officeDocument/2006/relationships/image" Target="../media/image8.pn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83.xml"/><Relationship Id="rId1" Type="http://schemas.openxmlformats.org/officeDocument/2006/relationships/tags" Target="../tags/tag182.xml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4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microsoft.com/office/2007/relationships/hdphoto" Target="../media/hdphoto1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6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189.xml"/><Relationship Id="rId7" Type="http://schemas.openxmlformats.org/officeDocument/2006/relationships/image" Target="../media/image12.png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6" Type="http://schemas.openxmlformats.org/officeDocument/2006/relationships/image" Target="../media/image4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9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3" Type="http://schemas.openxmlformats.org/officeDocument/2006/relationships/tags" Target="../tags/tag12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9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28.xml"/><Relationship Id="rId18" Type="http://schemas.openxmlformats.org/officeDocument/2006/relationships/tags" Target="../tags/tag33.xml"/><Relationship Id="rId26" Type="http://schemas.openxmlformats.org/officeDocument/2006/relationships/tags" Target="../tags/tag41.xml"/><Relationship Id="rId3" Type="http://schemas.openxmlformats.org/officeDocument/2006/relationships/tags" Target="../tags/tag18.xml"/><Relationship Id="rId21" Type="http://schemas.openxmlformats.org/officeDocument/2006/relationships/tags" Target="../tags/tag36.xml"/><Relationship Id="rId34" Type="http://schemas.openxmlformats.org/officeDocument/2006/relationships/notesSlide" Target="../notesSlides/notesSlide4.xml"/><Relationship Id="rId7" Type="http://schemas.openxmlformats.org/officeDocument/2006/relationships/tags" Target="../tags/tag22.xml"/><Relationship Id="rId12" Type="http://schemas.openxmlformats.org/officeDocument/2006/relationships/tags" Target="../tags/tag27.xml"/><Relationship Id="rId17" Type="http://schemas.openxmlformats.org/officeDocument/2006/relationships/tags" Target="../tags/tag32.xml"/><Relationship Id="rId25" Type="http://schemas.openxmlformats.org/officeDocument/2006/relationships/tags" Target="../tags/tag40.xml"/><Relationship Id="rId33" Type="http://schemas.openxmlformats.org/officeDocument/2006/relationships/slideLayout" Target="../slideLayouts/slideLayout1.xml"/><Relationship Id="rId2" Type="http://schemas.openxmlformats.org/officeDocument/2006/relationships/tags" Target="../tags/tag17.xml"/><Relationship Id="rId16" Type="http://schemas.openxmlformats.org/officeDocument/2006/relationships/tags" Target="../tags/tag31.xml"/><Relationship Id="rId20" Type="http://schemas.openxmlformats.org/officeDocument/2006/relationships/tags" Target="../tags/tag35.xml"/><Relationship Id="rId29" Type="http://schemas.openxmlformats.org/officeDocument/2006/relationships/tags" Target="../tags/tag44.xml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tags" Target="../tags/tag26.xml"/><Relationship Id="rId24" Type="http://schemas.openxmlformats.org/officeDocument/2006/relationships/tags" Target="../tags/tag39.xml"/><Relationship Id="rId32" Type="http://schemas.openxmlformats.org/officeDocument/2006/relationships/tags" Target="../tags/tag47.xml"/><Relationship Id="rId5" Type="http://schemas.openxmlformats.org/officeDocument/2006/relationships/tags" Target="../tags/tag20.xml"/><Relationship Id="rId15" Type="http://schemas.openxmlformats.org/officeDocument/2006/relationships/tags" Target="../tags/tag30.xml"/><Relationship Id="rId23" Type="http://schemas.openxmlformats.org/officeDocument/2006/relationships/tags" Target="../tags/tag38.xml"/><Relationship Id="rId28" Type="http://schemas.openxmlformats.org/officeDocument/2006/relationships/tags" Target="../tags/tag43.xml"/><Relationship Id="rId36" Type="http://schemas.openxmlformats.org/officeDocument/2006/relationships/image" Target="../media/image6.png"/><Relationship Id="rId10" Type="http://schemas.openxmlformats.org/officeDocument/2006/relationships/tags" Target="../tags/tag25.xml"/><Relationship Id="rId19" Type="http://schemas.openxmlformats.org/officeDocument/2006/relationships/tags" Target="../tags/tag34.xml"/><Relationship Id="rId31" Type="http://schemas.openxmlformats.org/officeDocument/2006/relationships/tags" Target="../tags/tag46.xml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tags" Target="../tags/tag29.xml"/><Relationship Id="rId22" Type="http://schemas.openxmlformats.org/officeDocument/2006/relationships/tags" Target="../tags/tag37.xml"/><Relationship Id="rId27" Type="http://schemas.openxmlformats.org/officeDocument/2006/relationships/tags" Target="../tags/tag42.xml"/><Relationship Id="rId30" Type="http://schemas.openxmlformats.org/officeDocument/2006/relationships/tags" Target="../tags/tag45.xml"/><Relationship Id="rId35" Type="http://schemas.openxmlformats.org/officeDocument/2006/relationships/image" Target="../media/image5.png"/><Relationship Id="rId8" Type="http://schemas.openxmlformats.org/officeDocument/2006/relationships/tags" Target="../tags/tag23.xml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tags" Target="../tags/tag60.xml"/><Relationship Id="rId18" Type="http://schemas.openxmlformats.org/officeDocument/2006/relationships/tags" Target="../tags/tag65.xml"/><Relationship Id="rId26" Type="http://schemas.openxmlformats.org/officeDocument/2006/relationships/tags" Target="../tags/tag73.xml"/><Relationship Id="rId3" Type="http://schemas.openxmlformats.org/officeDocument/2006/relationships/tags" Target="../tags/tag50.xml"/><Relationship Id="rId21" Type="http://schemas.openxmlformats.org/officeDocument/2006/relationships/tags" Target="../tags/tag68.xml"/><Relationship Id="rId34" Type="http://schemas.openxmlformats.org/officeDocument/2006/relationships/notesSlide" Target="../notesSlides/notesSlide5.xml"/><Relationship Id="rId7" Type="http://schemas.openxmlformats.org/officeDocument/2006/relationships/tags" Target="../tags/tag54.xml"/><Relationship Id="rId12" Type="http://schemas.openxmlformats.org/officeDocument/2006/relationships/tags" Target="../tags/tag59.xml"/><Relationship Id="rId17" Type="http://schemas.openxmlformats.org/officeDocument/2006/relationships/tags" Target="../tags/tag64.xml"/><Relationship Id="rId25" Type="http://schemas.openxmlformats.org/officeDocument/2006/relationships/tags" Target="../tags/tag72.xml"/><Relationship Id="rId33" Type="http://schemas.openxmlformats.org/officeDocument/2006/relationships/slideLayout" Target="../slideLayouts/slideLayout1.xml"/><Relationship Id="rId2" Type="http://schemas.openxmlformats.org/officeDocument/2006/relationships/tags" Target="../tags/tag49.xml"/><Relationship Id="rId16" Type="http://schemas.openxmlformats.org/officeDocument/2006/relationships/tags" Target="../tags/tag63.xml"/><Relationship Id="rId20" Type="http://schemas.openxmlformats.org/officeDocument/2006/relationships/tags" Target="../tags/tag67.xml"/><Relationship Id="rId29" Type="http://schemas.openxmlformats.org/officeDocument/2006/relationships/tags" Target="../tags/tag76.xml"/><Relationship Id="rId1" Type="http://schemas.openxmlformats.org/officeDocument/2006/relationships/tags" Target="../tags/tag48.xml"/><Relationship Id="rId6" Type="http://schemas.openxmlformats.org/officeDocument/2006/relationships/tags" Target="../tags/tag53.xml"/><Relationship Id="rId11" Type="http://schemas.openxmlformats.org/officeDocument/2006/relationships/tags" Target="../tags/tag58.xml"/><Relationship Id="rId24" Type="http://schemas.openxmlformats.org/officeDocument/2006/relationships/tags" Target="../tags/tag71.xml"/><Relationship Id="rId32" Type="http://schemas.openxmlformats.org/officeDocument/2006/relationships/tags" Target="../tags/tag79.xml"/><Relationship Id="rId5" Type="http://schemas.openxmlformats.org/officeDocument/2006/relationships/tags" Target="../tags/tag52.xml"/><Relationship Id="rId15" Type="http://schemas.openxmlformats.org/officeDocument/2006/relationships/tags" Target="../tags/tag62.xml"/><Relationship Id="rId23" Type="http://schemas.openxmlformats.org/officeDocument/2006/relationships/tags" Target="../tags/tag70.xml"/><Relationship Id="rId28" Type="http://schemas.openxmlformats.org/officeDocument/2006/relationships/tags" Target="../tags/tag75.xml"/><Relationship Id="rId36" Type="http://schemas.openxmlformats.org/officeDocument/2006/relationships/image" Target="../media/image6.png"/><Relationship Id="rId10" Type="http://schemas.openxmlformats.org/officeDocument/2006/relationships/tags" Target="../tags/tag57.xml"/><Relationship Id="rId19" Type="http://schemas.openxmlformats.org/officeDocument/2006/relationships/tags" Target="../tags/tag66.xml"/><Relationship Id="rId31" Type="http://schemas.openxmlformats.org/officeDocument/2006/relationships/tags" Target="../tags/tag78.xml"/><Relationship Id="rId4" Type="http://schemas.openxmlformats.org/officeDocument/2006/relationships/tags" Target="../tags/tag51.xml"/><Relationship Id="rId9" Type="http://schemas.openxmlformats.org/officeDocument/2006/relationships/tags" Target="../tags/tag56.xml"/><Relationship Id="rId14" Type="http://schemas.openxmlformats.org/officeDocument/2006/relationships/tags" Target="../tags/tag61.xml"/><Relationship Id="rId22" Type="http://schemas.openxmlformats.org/officeDocument/2006/relationships/tags" Target="../tags/tag69.xml"/><Relationship Id="rId27" Type="http://schemas.openxmlformats.org/officeDocument/2006/relationships/tags" Target="../tags/tag74.xml"/><Relationship Id="rId30" Type="http://schemas.openxmlformats.org/officeDocument/2006/relationships/tags" Target="../tags/tag77.xml"/><Relationship Id="rId35" Type="http://schemas.openxmlformats.org/officeDocument/2006/relationships/image" Target="../media/image5.png"/><Relationship Id="rId8" Type="http://schemas.openxmlformats.org/officeDocument/2006/relationships/tags" Target="../tags/tag55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tags" Target="../tags/tag92.xml"/><Relationship Id="rId18" Type="http://schemas.openxmlformats.org/officeDocument/2006/relationships/tags" Target="../tags/tag97.xml"/><Relationship Id="rId26" Type="http://schemas.openxmlformats.org/officeDocument/2006/relationships/tags" Target="../tags/tag105.xml"/><Relationship Id="rId3" Type="http://schemas.openxmlformats.org/officeDocument/2006/relationships/tags" Target="../tags/tag82.xml"/><Relationship Id="rId21" Type="http://schemas.openxmlformats.org/officeDocument/2006/relationships/tags" Target="../tags/tag100.xml"/><Relationship Id="rId34" Type="http://schemas.openxmlformats.org/officeDocument/2006/relationships/notesSlide" Target="../notesSlides/notesSlide6.xml"/><Relationship Id="rId7" Type="http://schemas.openxmlformats.org/officeDocument/2006/relationships/tags" Target="../tags/tag86.xml"/><Relationship Id="rId12" Type="http://schemas.openxmlformats.org/officeDocument/2006/relationships/tags" Target="../tags/tag91.xml"/><Relationship Id="rId17" Type="http://schemas.openxmlformats.org/officeDocument/2006/relationships/tags" Target="../tags/tag96.xml"/><Relationship Id="rId25" Type="http://schemas.openxmlformats.org/officeDocument/2006/relationships/tags" Target="../tags/tag104.xml"/><Relationship Id="rId33" Type="http://schemas.openxmlformats.org/officeDocument/2006/relationships/slideLayout" Target="../slideLayouts/slideLayout1.xml"/><Relationship Id="rId2" Type="http://schemas.openxmlformats.org/officeDocument/2006/relationships/tags" Target="../tags/tag81.xml"/><Relationship Id="rId16" Type="http://schemas.openxmlformats.org/officeDocument/2006/relationships/tags" Target="../tags/tag95.xml"/><Relationship Id="rId20" Type="http://schemas.openxmlformats.org/officeDocument/2006/relationships/tags" Target="../tags/tag99.xml"/><Relationship Id="rId29" Type="http://schemas.openxmlformats.org/officeDocument/2006/relationships/tags" Target="../tags/tag108.xml"/><Relationship Id="rId1" Type="http://schemas.openxmlformats.org/officeDocument/2006/relationships/tags" Target="../tags/tag80.xml"/><Relationship Id="rId6" Type="http://schemas.openxmlformats.org/officeDocument/2006/relationships/tags" Target="../tags/tag85.xml"/><Relationship Id="rId11" Type="http://schemas.openxmlformats.org/officeDocument/2006/relationships/tags" Target="../tags/tag90.xml"/><Relationship Id="rId24" Type="http://schemas.openxmlformats.org/officeDocument/2006/relationships/tags" Target="../tags/tag103.xml"/><Relationship Id="rId32" Type="http://schemas.openxmlformats.org/officeDocument/2006/relationships/tags" Target="../tags/tag111.xml"/><Relationship Id="rId5" Type="http://schemas.openxmlformats.org/officeDocument/2006/relationships/tags" Target="../tags/tag84.xml"/><Relationship Id="rId15" Type="http://schemas.openxmlformats.org/officeDocument/2006/relationships/tags" Target="../tags/tag94.xml"/><Relationship Id="rId23" Type="http://schemas.openxmlformats.org/officeDocument/2006/relationships/tags" Target="../tags/tag102.xml"/><Relationship Id="rId28" Type="http://schemas.openxmlformats.org/officeDocument/2006/relationships/tags" Target="../tags/tag107.xml"/><Relationship Id="rId36" Type="http://schemas.openxmlformats.org/officeDocument/2006/relationships/image" Target="../media/image6.png"/><Relationship Id="rId10" Type="http://schemas.openxmlformats.org/officeDocument/2006/relationships/tags" Target="../tags/tag89.xml"/><Relationship Id="rId19" Type="http://schemas.openxmlformats.org/officeDocument/2006/relationships/tags" Target="../tags/tag98.xml"/><Relationship Id="rId31" Type="http://schemas.openxmlformats.org/officeDocument/2006/relationships/tags" Target="../tags/tag110.xml"/><Relationship Id="rId4" Type="http://schemas.openxmlformats.org/officeDocument/2006/relationships/tags" Target="../tags/tag83.xml"/><Relationship Id="rId9" Type="http://schemas.openxmlformats.org/officeDocument/2006/relationships/tags" Target="../tags/tag88.xml"/><Relationship Id="rId14" Type="http://schemas.openxmlformats.org/officeDocument/2006/relationships/tags" Target="../tags/tag93.xml"/><Relationship Id="rId22" Type="http://schemas.openxmlformats.org/officeDocument/2006/relationships/tags" Target="../tags/tag101.xml"/><Relationship Id="rId27" Type="http://schemas.openxmlformats.org/officeDocument/2006/relationships/tags" Target="../tags/tag106.xml"/><Relationship Id="rId30" Type="http://schemas.openxmlformats.org/officeDocument/2006/relationships/tags" Target="../tags/tag109.xml"/><Relationship Id="rId35" Type="http://schemas.openxmlformats.org/officeDocument/2006/relationships/image" Target="../media/image5.png"/><Relationship Id="rId8" Type="http://schemas.openxmlformats.org/officeDocument/2006/relationships/tags" Target="../tags/tag87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tags" Target="../tags/tag124.xml"/><Relationship Id="rId18" Type="http://schemas.openxmlformats.org/officeDocument/2006/relationships/tags" Target="../tags/tag129.xml"/><Relationship Id="rId26" Type="http://schemas.openxmlformats.org/officeDocument/2006/relationships/tags" Target="../tags/tag137.xml"/><Relationship Id="rId3" Type="http://schemas.openxmlformats.org/officeDocument/2006/relationships/tags" Target="../tags/tag114.xml"/><Relationship Id="rId21" Type="http://schemas.openxmlformats.org/officeDocument/2006/relationships/tags" Target="../tags/tag132.xml"/><Relationship Id="rId34" Type="http://schemas.openxmlformats.org/officeDocument/2006/relationships/notesSlide" Target="../notesSlides/notesSlide7.xml"/><Relationship Id="rId7" Type="http://schemas.openxmlformats.org/officeDocument/2006/relationships/tags" Target="../tags/tag118.xml"/><Relationship Id="rId12" Type="http://schemas.openxmlformats.org/officeDocument/2006/relationships/tags" Target="../tags/tag123.xml"/><Relationship Id="rId17" Type="http://schemas.openxmlformats.org/officeDocument/2006/relationships/tags" Target="../tags/tag128.xml"/><Relationship Id="rId25" Type="http://schemas.openxmlformats.org/officeDocument/2006/relationships/tags" Target="../tags/tag136.xml"/><Relationship Id="rId33" Type="http://schemas.openxmlformats.org/officeDocument/2006/relationships/slideLayout" Target="../slideLayouts/slideLayout1.xml"/><Relationship Id="rId2" Type="http://schemas.openxmlformats.org/officeDocument/2006/relationships/tags" Target="../tags/tag113.xml"/><Relationship Id="rId16" Type="http://schemas.openxmlformats.org/officeDocument/2006/relationships/tags" Target="../tags/tag127.xml"/><Relationship Id="rId20" Type="http://schemas.openxmlformats.org/officeDocument/2006/relationships/tags" Target="../tags/tag131.xml"/><Relationship Id="rId29" Type="http://schemas.openxmlformats.org/officeDocument/2006/relationships/tags" Target="../tags/tag140.xml"/><Relationship Id="rId1" Type="http://schemas.openxmlformats.org/officeDocument/2006/relationships/tags" Target="../tags/tag112.xml"/><Relationship Id="rId6" Type="http://schemas.openxmlformats.org/officeDocument/2006/relationships/tags" Target="../tags/tag117.xml"/><Relationship Id="rId11" Type="http://schemas.openxmlformats.org/officeDocument/2006/relationships/tags" Target="../tags/tag122.xml"/><Relationship Id="rId24" Type="http://schemas.openxmlformats.org/officeDocument/2006/relationships/tags" Target="../tags/tag135.xml"/><Relationship Id="rId32" Type="http://schemas.openxmlformats.org/officeDocument/2006/relationships/tags" Target="../tags/tag143.xml"/><Relationship Id="rId5" Type="http://schemas.openxmlformats.org/officeDocument/2006/relationships/tags" Target="../tags/tag116.xml"/><Relationship Id="rId15" Type="http://schemas.openxmlformats.org/officeDocument/2006/relationships/tags" Target="../tags/tag126.xml"/><Relationship Id="rId23" Type="http://schemas.openxmlformats.org/officeDocument/2006/relationships/tags" Target="../tags/tag134.xml"/><Relationship Id="rId28" Type="http://schemas.openxmlformats.org/officeDocument/2006/relationships/tags" Target="../tags/tag139.xml"/><Relationship Id="rId36" Type="http://schemas.openxmlformats.org/officeDocument/2006/relationships/image" Target="../media/image6.png"/><Relationship Id="rId10" Type="http://schemas.openxmlformats.org/officeDocument/2006/relationships/tags" Target="../tags/tag121.xml"/><Relationship Id="rId19" Type="http://schemas.openxmlformats.org/officeDocument/2006/relationships/tags" Target="../tags/tag130.xml"/><Relationship Id="rId31" Type="http://schemas.openxmlformats.org/officeDocument/2006/relationships/tags" Target="../tags/tag142.xml"/><Relationship Id="rId4" Type="http://schemas.openxmlformats.org/officeDocument/2006/relationships/tags" Target="../tags/tag115.xml"/><Relationship Id="rId9" Type="http://schemas.openxmlformats.org/officeDocument/2006/relationships/tags" Target="../tags/tag120.xml"/><Relationship Id="rId14" Type="http://schemas.openxmlformats.org/officeDocument/2006/relationships/tags" Target="../tags/tag125.xml"/><Relationship Id="rId22" Type="http://schemas.openxmlformats.org/officeDocument/2006/relationships/tags" Target="../tags/tag133.xml"/><Relationship Id="rId27" Type="http://schemas.openxmlformats.org/officeDocument/2006/relationships/tags" Target="../tags/tag138.xml"/><Relationship Id="rId30" Type="http://schemas.openxmlformats.org/officeDocument/2006/relationships/tags" Target="../tags/tag141.xml"/><Relationship Id="rId35" Type="http://schemas.openxmlformats.org/officeDocument/2006/relationships/image" Target="../media/image5.png"/><Relationship Id="rId8" Type="http://schemas.openxmlformats.org/officeDocument/2006/relationships/tags" Target="../tags/tag119.xml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tags" Target="../tags/tag156.xml"/><Relationship Id="rId18" Type="http://schemas.openxmlformats.org/officeDocument/2006/relationships/tags" Target="../tags/tag161.xml"/><Relationship Id="rId26" Type="http://schemas.openxmlformats.org/officeDocument/2006/relationships/tags" Target="../tags/tag169.xml"/><Relationship Id="rId3" Type="http://schemas.openxmlformats.org/officeDocument/2006/relationships/tags" Target="../tags/tag146.xml"/><Relationship Id="rId21" Type="http://schemas.openxmlformats.org/officeDocument/2006/relationships/tags" Target="../tags/tag164.xml"/><Relationship Id="rId34" Type="http://schemas.openxmlformats.org/officeDocument/2006/relationships/notesSlide" Target="../notesSlides/notesSlide8.xml"/><Relationship Id="rId7" Type="http://schemas.openxmlformats.org/officeDocument/2006/relationships/tags" Target="../tags/tag150.xml"/><Relationship Id="rId12" Type="http://schemas.openxmlformats.org/officeDocument/2006/relationships/tags" Target="../tags/tag155.xml"/><Relationship Id="rId17" Type="http://schemas.openxmlformats.org/officeDocument/2006/relationships/tags" Target="../tags/tag160.xml"/><Relationship Id="rId25" Type="http://schemas.openxmlformats.org/officeDocument/2006/relationships/tags" Target="../tags/tag168.xml"/><Relationship Id="rId33" Type="http://schemas.openxmlformats.org/officeDocument/2006/relationships/slideLayout" Target="../slideLayouts/slideLayout1.xml"/><Relationship Id="rId2" Type="http://schemas.openxmlformats.org/officeDocument/2006/relationships/tags" Target="../tags/tag145.xml"/><Relationship Id="rId16" Type="http://schemas.openxmlformats.org/officeDocument/2006/relationships/tags" Target="../tags/tag159.xml"/><Relationship Id="rId20" Type="http://schemas.openxmlformats.org/officeDocument/2006/relationships/tags" Target="../tags/tag163.xml"/><Relationship Id="rId29" Type="http://schemas.openxmlformats.org/officeDocument/2006/relationships/tags" Target="../tags/tag172.xml"/><Relationship Id="rId1" Type="http://schemas.openxmlformats.org/officeDocument/2006/relationships/tags" Target="../tags/tag144.xml"/><Relationship Id="rId6" Type="http://schemas.openxmlformats.org/officeDocument/2006/relationships/tags" Target="../tags/tag149.xml"/><Relationship Id="rId11" Type="http://schemas.openxmlformats.org/officeDocument/2006/relationships/tags" Target="../tags/tag154.xml"/><Relationship Id="rId24" Type="http://schemas.openxmlformats.org/officeDocument/2006/relationships/tags" Target="../tags/tag167.xml"/><Relationship Id="rId32" Type="http://schemas.openxmlformats.org/officeDocument/2006/relationships/tags" Target="../tags/tag175.xml"/><Relationship Id="rId5" Type="http://schemas.openxmlformats.org/officeDocument/2006/relationships/tags" Target="../tags/tag148.xml"/><Relationship Id="rId15" Type="http://schemas.openxmlformats.org/officeDocument/2006/relationships/tags" Target="../tags/tag158.xml"/><Relationship Id="rId23" Type="http://schemas.openxmlformats.org/officeDocument/2006/relationships/tags" Target="../tags/tag166.xml"/><Relationship Id="rId28" Type="http://schemas.openxmlformats.org/officeDocument/2006/relationships/tags" Target="../tags/tag171.xml"/><Relationship Id="rId36" Type="http://schemas.openxmlformats.org/officeDocument/2006/relationships/image" Target="../media/image6.png"/><Relationship Id="rId10" Type="http://schemas.openxmlformats.org/officeDocument/2006/relationships/tags" Target="../tags/tag153.xml"/><Relationship Id="rId19" Type="http://schemas.openxmlformats.org/officeDocument/2006/relationships/tags" Target="../tags/tag162.xml"/><Relationship Id="rId31" Type="http://schemas.openxmlformats.org/officeDocument/2006/relationships/tags" Target="../tags/tag174.xml"/><Relationship Id="rId4" Type="http://schemas.openxmlformats.org/officeDocument/2006/relationships/tags" Target="../tags/tag147.xml"/><Relationship Id="rId9" Type="http://schemas.openxmlformats.org/officeDocument/2006/relationships/tags" Target="../tags/tag152.xml"/><Relationship Id="rId14" Type="http://schemas.openxmlformats.org/officeDocument/2006/relationships/tags" Target="../tags/tag157.xml"/><Relationship Id="rId22" Type="http://schemas.openxmlformats.org/officeDocument/2006/relationships/tags" Target="../tags/tag165.xml"/><Relationship Id="rId27" Type="http://schemas.openxmlformats.org/officeDocument/2006/relationships/tags" Target="../tags/tag170.xml"/><Relationship Id="rId30" Type="http://schemas.openxmlformats.org/officeDocument/2006/relationships/tags" Target="../tags/tag173.xml"/><Relationship Id="rId35" Type="http://schemas.openxmlformats.org/officeDocument/2006/relationships/image" Target="../media/image5.png"/><Relationship Id="rId8" Type="http://schemas.openxmlformats.org/officeDocument/2006/relationships/tags" Target="../tags/tag1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 32">
            <a:extLst>
              <a:ext uri="{FF2B5EF4-FFF2-40B4-BE49-F238E27FC236}">
                <a16:creationId xmlns:a16="http://schemas.microsoft.com/office/drawing/2014/main" id="{05A31316-40BA-41FA-BF19-80EC249FAF4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34" name="Forme libre : forme 33">
            <a:extLst>
              <a:ext uri="{FF2B5EF4-FFF2-40B4-BE49-F238E27FC236}">
                <a16:creationId xmlns:a16="http://schemas.microsoft.com/office/drawing/2014/main" id="{F23B110D-E2BA-4027-B957-E7D9418CBF2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" y="-2501706"/>
            <a:ext cx="9905999" cy="5914417"/>
          </a:xfrm>
          <a:custGeom>
            <a:avLst/>
            <a:gdLst>
              <a:gd name="connsiteX0" fmla="*/ 0 w 9513651"/>
              <a:gd name="connsiteY0" fmla="*/ 155642 h 6070059"/>
              <a:gd name="connsiteX1" fmla="*/ 0 w 9513651"/>
              <a:gd name="connsiteY1" fmla="*/ 6070059 h 6070059"/>
              <a:gd name="connsiteX2" fmla="*/ 9513651 w 9513651"/>
              <a:gd name="connsiteY2" fmla="*/ 2859932 h 6070059"/>
              <a:gd name="connsiteX3" fmla="*/ 9513651 w 9513651"/>
              <a:gd name="connsiteY3" fmla="*/ 0 h 6070059"/>
              <a:gd name="connsiteX4" fmla="*/ 0 w 9513651"/>
              <a:gd name="connsiteY4" fmla="*/ 0 h 6070059"/>
              <a:gd name="connsiteX5" fmla="*/ 0 w 9513651"/>
              <a:gd name="connsiteY5" fmla="*/ 1731523 h 6070059"/>
              <a:gd name="connsiteX0" fmla="*/ 0 w 9513651"/>
              <a:gd name="connsiteY0" fmla="*/ 155642 h 6070059"/>
              <a:gd name="connsiteX1" fmla="*/ 0 w 9513651"/>
              <a:gd name="connsiteY1" fmla="*/ 6070059 h 6070059"/>
              <a:gd name="connsiteX2" fmla="*/ 9513651 w 9513651"/>
              <a:gd name="connsiteY2" fmla="*/ 2859932 h 6070059"/>
              <a:gd name="connsiteX3" fmla="*/ 9513651 w 9513651"/>
              <a:gd name="connsiteY3" fmla="*/ 0 h 6070059"/>
              <a:gd name="connsiteX4" fmla="*/ 0 w 9513651"/>
              <a:gd name="connsiteY4" fmla="*/ 1770435 h 6070059"/>
              <a:gd name="connsiteX5" fmla="*/ 0 w 9513651"/>
              <a:gd name="connsiteY5" fmla="*/ 1731523 h 6070059"/>
              <a:gd name="connsiteX0" fmla="*/ 0 w 9513651"/>
              <a:gd name="connsiteY0" fmla="*/ 0 h 5914417"/>
              <a:gd name="connsiteX1" fmla="*/ 0 w 9513651"/>
              <a:gd name="connsiteY1" fmla="*/ 5914417 h 5914417"/>
              <a:gd name="connsiteX2" fmla="*/ 9513651 w 9513651"/>
              <a:gd name="connsiteY2" fmla="*/ 2704290 h 5914417"/>
              <a:gd name="connsiteX3" fmla="*/ 9513651 w 9513651"/>
              <a:gd name="connsiteY3" fmla="*/ 1556427 h 5914417"/>
              <a:gd name="connsiteX4" fmla="*/ 0 w 9513651"/>
              <a:gd name="connsiteY4" fmla="*/ 1614793 h 5914417"/>
              <a:gd name="connsiteX5" fmla="*/ 0 w 9513651"/>
              <a:gd name="connsiteY5" fmla="*/ 1575881 h 5914417"/>
              <a:gd name="connsiteX0" fmla="*/ 10014 w 9523665"/>
              <a:gd name="connsiteY0" fmla="*/ 0 h 5914417"/>
              <a:gd name="connsiteX1" fmla="*/ 10014 w 9523665"/>
              <a:gd name="connsiteY1" fmla="*/ 5914417 h 5914417"/>
              <a:gd name="connsiteX2" fmla="*/ 9523665 w 9523665"/>
              <a:gd name="connsiteY2" fmla="*/ 2704290 h 5914417"/>
              <a:gd name="connsiteX3" fmla="*/ 9523665 w 9523665"/>
              <a:gd name="connsiteY3" fmla="*/ 1556427 h 5914417"/>
              <a:gd name="connsiteX4" fmla="*/ 10014 w 9523665"/>
              <a:gd name="connsiteY4" fmla="*/ 1614793 h 5914417"/>
              <a:gd name="connsiteX5" fmla="*/ 0 w 9523665"/>
              <a:gd name="connsiteY5" fmla="*/ 266845 h 5914417"/>
              <a:gd name="connsiteX0" fmla="*/ 50071 w 9563722"/>
              <a:gd name="connsiteY0" fmla="*/ 0 h 5914417"/>
              <a:gd name="connsiteX1" fmla="*/ 50071 w 9563722"/>
              <a:gd name="connsiteY1" fmla="*/ 5914417 h 5914417"/>
              <a:gd name="connsiteX2" fmla="*/ 9563722 w 9563722"/>
              <a:gd name="connsiteY2" fmla="*/ 2704290 h 5914417"/>
              <a:gd name="connsiteX3" fmla="*/ 9563722 w 9563722"/>
              <a:gd name="connsiteY3" fmla="*/ 1556427 h 5914417"/>
              <a:gd name="connsiteX4" fmla="*/ 0 w 9563722"/>
              <a:gd name="connsiteY4" fmla="*/ 1566667 h 5914417"/>
              <a:gd name="connsiteX5" fmla="*/ 40057 w 9563722"/>
              <a:gd name="connsiteY5" fmla="*/ 266845 h 5914417"/>
              <a:gd name="connsiteX0" fmla="*/ 10014 w 9523665"/>
              <a:gd name="connsiteY0" fmla="*/ 0 h 5914417"/>
              <a:gd name="connsiteX1" fmla="*/ 10014 w 9523665"/>
              <a:gd name="connsiteY1" fmla="*/ 5914417 h 5914417"/>
              <a:gd name="connsiteX2" fmla="*/ 9523665 w 9523665"/>
              <a:gd name="connsiteY2" fmla="*/ 2704290 h 5914417"/>
              <a:gd name="connsiteX3" fmla="*/ 9523665 w 9523665"/>
              <a:gd name="connsiteY3" fmla="*/ 1556427 h 5914417"/>
              <a:gd name="connsiteX4" fmla="*/ 20029 w 9523665"/>
              <a:gd name="connsiteY4" fmla="*/ 1566667 h 5914417"/>
              <a:gd name="connsiteX5" fmla="*/ 0 w 9523665"/>
              <a:gd name="connsiteY5" fmla="*/ 266845 h 5914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523665" h="5914417">
                <a:moveTo>
                  <a:pt x="10014" y="0"/>
                </a:moveTo>
                <a:lnTo>
                  <a:pt x="10014" y="5914417"/>
                </a:lnTo>
                <a:lnTo>
                  <a:pt x="9523665" y="2704290"/>
                </a:lnTo>
                <a:lnTo>
                  <a:pt x="9523665" y="1556427"/>
                </a:lnTo>
                <a:lnTo>
                  <a:pt x="20029" y="1566667"/>
                </a:lnTo>
                <a:lnTo>
                  <a:pt x="0" y="266845"/>
                </a:lnTo>
              </a:path>
            </a:pathLst>
          </a:custGeom>
          <a:solidFill>
            <a:schemeClr val="bg1">
              <a:lumMod val="95000"/>
              <a:alpha val="60000"/>
            </a:schemeClr>
          </a:solidFill>
          <a:ln>
            <a:noFill/>
          </a:ln>
          <a:effectLst>
            <a:outerShdw blurRad="190500" dist="381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3294D158-FC10-4843-A059-433EC35D445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19192" y="1231391"/>
            <a:ext cx="58851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>
                <a:solidFill>
                  <a:schemeClr val="bg1"/>
                </a:solidFill>
                <a:latin typeface="Futura Md BT" panose="020B0602020204090303" pitchFamily="34" charset="0"/>
                <a:cs typeface="Segoe UI Semilight" panose="020B0402040204020203" pitchFamily="34" charset="0"/>
              </a:rPr>
              <a:t>DIAG PERFORMANCE RH NUMÉRIQUE</a:t>
            </a:r>
          </a:p>
          <a:p>
            <a:r>
              <a:rPr lang="fr-FR" sz="1600" b="1">
                <a:solidFill>
                  <a:schemeClr val="bg1"/>
                </a:solidFill>
                <a:latin typeface="Futura Md BT" panose="020B0602020204090303" pitchFamily="34" charset="0"/>
                <a:cs typeface="Segoe UI Semilight" panose="020B0402040204020203" pitchFamily="34" charset="0"/>
              </a:rPr>
              <a:t>Diagnostic numérique</a:t>
            </a:r>
          </a:p>
        </p:txBody>
      </p:sp>
      <p:sp>
        <p:nvSpPr>
          <p:cNvPr id="38" name="Forme libre : forme 37">
            <a:extLst>
              <a:ext uri="{FF2B5EF4-FFF2-40B4-BE49-F238E27FC236}">
                <a16:creationId xmlns:a16="http://schemas.microsoft.com/office/drawing/2014/main" id="{22C0433D-6193-4A00-9872-AABF4E0A960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flipH="1" flipV="1">
            <a:off x="0" y="3518002"/>
            <a:ext cx="9921552" cy="5890907"/>
          </a:xfrm>
          <a:custGeom>
            <a:avLst/>
            <a:gdLst>
              <a:gd name="connsiteX0" fmla="*/ 0 w 9513651"/>
              <a:gd name="connsiteY0" fmla="*/ 155642 h 6070059"/>
              <a:gd name="connsiteX1" fmla="*/ 0 w 9513651"/>
              <a:gd name="connsiteY1" fmla="*/ 6070059 h 6070059"/>
              <a:gd name="connsiteX2" fmla="*/ 9513651 w 9513651"/>
              <a:gd name="connsiteY2" fmla="*/ 2859932 h 6070059"/>
              <a:gd name="connsiteX3" fmla="*/ 9513651 w 9513651"/>
              <a:gd name="connsiteY3" fmla="*/ 0 h 6070059"/>
              <a:gd name="connsiteX4" fmla="*/ 0 w 9513651"/>
              <a:gd name="connsiteY4" fmla="*/ 0 h 6070059"/>
              <a:gd name="connsiteX5" fmla="*/ 0 w 9513651"/>
              <a:gd name="connsiteY5" fmla="*/ 1731523 h 6070059"/>
              <a:gd name="connsiteX0" fmla="*/ 0 w 9513651"/>
              <a:gd name="connsiteY0" fmla="*/ 155642 h 6070059"/>
              <a:gd name="connsiteX1" fmla="*/ 0 w 9513651"/>
              <a:gd name="connsiteY1" fmla="*/ 6070059 h 6070059"/>
              <a:gd name="connsiteX2" fmla="*/ 9513651 w 9513651"/>
              <a:gd name="connsiteY2" fmla="*/ 2859932 h 6070059"/>
              <a:gd name="connsiteX3" fmla="*/ 9513651 w 9513651"/>
              <a:gd name="connsiteY3" fmla="*/ 0 h 6070059"/>
              <a:gd name="connsiteX4" fmla="*/ 0 w 9513651"/>
              <a:gd name="connsiteY4" fmla="*/ 1770435 h 6070059"/>
              <a:gd name="connsiteX5" fmla="*/ 0 w 9513651"/>
              <a:gd name="connsiteY5" fmla="*/ 1731523 h 6070059"/>
              <a:gd name="connsiteX0" fmla="*/ 0 w 9513651"/>
              <a:gd name="connsiteY0" fmla="*/ 0 h 5914417"/>
              <a:gd name="connsiteX1" fmla="*/ 0 w 9513651"/>
              <a:gd name="connsiteY1" fmla="*/ 5914417 h 5914417"/>
              <a:gd name="connsiteX2" fmla="*/ 9513651 w 9513651"/>
              <a:gd name="connsiteY2" fmla="*/ 2704290 h 5914417"/>
              <a:gd name="connsiteX3" fmla="*/ 9513651 w 9513651"/>
              <a:gd name="connsiteY3" fmla="*/ 1556427 h 5914417"/>
              <a:gd name="connsiteX4" fmla="*/ 0 w 9513651"/>
              <a:gd name="connsiteY4" fmla="*/ 1614793 h 5914417"/>
              <a:gd name="connsiteX5" fmla="*/ 0 w 9513651"/>
              <a:gd name="connsiteY5" fmla="*/ 1575881 h 5914417"/>
              <a:gd name="connsiteX0" fmla="*/ 10014 w 9523665"/>
              <a:gd name="connsiteY0" fmla="*/ 0 h 5914417"/>
              <a:gd name="connsiteX1" fmla="*/ 10014 w 9523665"/>
              <a:gd name="connsiteY1" fmla="*/ 5914417 h 5914417"/>
              <a:gd name="connsiteX2" fmla="*/ 9523665 w 9523665"/>
              <a:gd name="connsiteY2" fmla="*/ 2704290 h 5914417"/>
              <a:gd name="connsiteX3" fmla="*/ 9523665 w 9523665"/>
              <a:gd name="connsiteY3" fmla="*/ 1556427 h 5914417"/>
              <a:gd name="connsiteX4" fmla="*/ 10014 w 9523665"/>
              <a:gd name="connsiteY4" fmla="*/ 1614793 h 5914417"/>
              <a:gd name="connsiteX5" fmla="*/ 0 w 9523665"/>
              <a:gd name="connsiteY5" fmla="*/ 266845 h 5914417"/>
              <a:gd name="connsiteX0" fmla="*/ 50071 w 9563722"/>
              <a:gd name="connsiteY0" fmla="*/ 0 h 5914417"/>
              <a:gd name="connsiteX1" fmla="*/ 50071 w 9563722"/>
              <a:gd name="connsiteY1" fmla="*/ 5914417 h 5914417"/>
              <a:gd name="connsiteX2" fmla="*/ 9563722 w 9563722"/>
              <a:gd name="connsiteY2" fmla="*/ 2704290 h 5914417"/>
              <a:gd name="connsiteX3" fmla="*/ 9563722 w 9563722"/>
              <a:gd name="connsiteY3" fmla="*/ 1556427 h 5914417"/>
              <a:gd name="connsiteX4" fmla="*/ 0 w 9563722"/>
              <a:gd name="connsiteY4" fmla="*/ 1566667 h 5914417"/>
              <a:gd name="connsiteX5" fmla="*/ 40057 w 9563722"/>
              <a:gd name="connsiteY5" fmla="*/ 266845 h 5914417"/>
              <a:gd name="connsiteX0" fmla="*/ 10014 w 9523665"/>
              <a:gd name="connsiteY0" fmla="*/ 0 h 5914417"/>
              <a:gd name="connsiteX1" fmla="*/ 10014 w 9523665"/>
              <a:gd name="connsiteY1" fmla="*/ 5914417 h 5914417"/>
              <a:gd name="connsiteX2" fmla="*/ 9523665 w 9523665"/>
              <a:gd name="connsiteY2" fmla="*/ 2704290 h 5914417"/>
              <a:gd name="connsiteX3" fmla="*/ 9523665 w 9523665"/>
              <a:gd name="connsiteY3" fmla="*/ 1556427 h 5914417"/>
              <a:gd name="connsiteX4" fmla="*/ 20029 w 9523665"/>
              <a:gd name="connsiteY4" fmla="*/ 1566667 h 5914417"/>
              <a:gd name="connsiteX5" fmla="*/ 0 w 9523665"/>
              <a:gd name="connsiteY5" fmla="*/ 266845 h 5914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523665" h="5914417">
                <a:moveTo>
                  <a:pt x="10014" y="0"/>
                </a:moveTo>
                <a:lnTo>
                  <a:pt x="10014" y="5914417"/>
                </a:lnTo>
                <a:lnTo>
                  <a:pt x="9523665" y="2704290"/>
                </a:lnTo>
                <a:lnTo>
                  <a:pt x="9523665" y="1556427"/>
                </a:lnTo>
                <a:lnTo>
                  <a:pt x="20029" y="1566667"/>
                </a:lnTo>
                <a:lnTo>
                  <a:pt x="0" y="266845"/>
                </a:lnTo>
              </a:path>
            </a:pathLst>
          </a:custGeom>
          <a:solidFill>
            <a:srgbClr val="EA6437">
              <a:alpha val="89000"/>
            </a:srgbClr>
          </a:solidFill>
          <a:ln>
            <a:noFill/>
          </a:ln>
          <a:effectLst>
            <a:outerShdw blurRad="139700" dist="38100" dir="16200000" rotWithShape="0">
              <a:prstClr val="black">
                <a:alpha val="50000"/>
              </a:prst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75F37EDD-4502-428F-B937-828B5003BA6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156961" y="5614492"/>
            <a:ext cx="4046433" cy="9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>
                <a:solidFill>
                  <a:schemeClr val="bg1"/>
                </a:solidFill>
                <a:latin typeface="Futura Md BT" panose="020B0602020204090303" pitchFamily="34" charset="0"/>
                <a:cs typeface="Segoe UI Semilight" panose="020B0402040204020203" pitchFamily="34" charset="0"/>
              </a:rPr>
              <a:t>Bilan de diagnostic</a:t>
            </a:r>
          </a:p>
          <a:p>
            <a:pPr>
              <a:lnSpc>
                <a:spcPts val="2000"/>
              </a:lnSpc>
            </a:pPr>
            <a:r>
              <a:rPr lang="fr-FR" sz="1400" b="1">
                <a:solidFill>
                  <a:schemeClr val="bg1"/>
                </a:solidFill>
                <a:latin typeface="Futura Md BT" panose="020B0602020204090303" pitchFamily="34" charset="0"/>
                <a:cs typeface="Segoe UI Semilight" panose="020B0402040204020203" pitchFamily="34" charset="0"/>
              </a:rPr>
              <a:t>Réalisé par </a:t>
            </a:r>
            <a:r>
              <a:rPr lang="fr-FR" sz="1400" b="1">
                <a:solidFill>
                  <a:schemeClr val="bg1"/>
                </a:solidFill>
                <a:highlight>
                  <a:srgbClr val="000080"/>
                </a:highlight>
                <a:latin typeface="Futura Md BT" panose="020B0602020204090303" pitchFamily="34" charset="0"/>
                <a:cs typeface="Segoe UI Semilight" panose="020B0402040204020203" pitchFamily="34" charset="0"/>
              </a:rPr>
              <a:t>Prénom NOM</a:t>
            </a:r>
            <a:r>
              <a:rPr lang="fr-FR" sz="1400" b="1">
                <a:solidFill>
                  <a:schemeClr val="bg1"/>
                </a:solidFill>
                <a:latin typeface="Futura Md BT" panose="020B0602020204090303" pitchFamily="34" charset="0"/>
                <a:cs typeface="Segoe UI Semilight" panose="020B0402040204020203" pitchFamily="34" charset="0"/>
              </a:rPr>
              <a:t>, le </a:t>
            </a:r>
            <a:r>
              <a:rPr lang="fr-FR" sz="1400" b="1">
                <a:solidFill>
                  <a:schemeClr val="bg1"/>
                </a:solidFill>
                <a:highlight>
                  <a:srgbClr val="000080"/>
                </a:highlight>
                <a:latin typeface="Futura Md BT" panose="020B0602020204090303" pitchFamily="34" charset="0"/>
                <a:cs typeface="Segoe UI Semilight" panose="020B0402040204020203" pitchFamily="34" charset="0"/>
              </a:rPr>
              <a:t>xx/xx</a:t>
            </a:r>
          </a:p>
          <a:p>
            <a:pPr>
              <a:lnSpc>
                <a:spcPts val="2000"/>
              </a:lnSpc>
            </a:pPr>
            <a:r>
              <a:rPr lang="fr-FR" sz="1200">
                <a:solidFill>
                  <a:schemeClr val="bg1"/>
                </a:solidFill>
                <a:latin typeface="Futura Md BT" panose="020B0602020204090303" pitchFamily="34" charset="0"/>
                <a:cs typeface="Segoe UI Semilight" panose="020B0402040204020203" pitchFamily="34" charset="0"/>
              </a:rPr>
              <a:t>Version du </a:t>
            </a:r>
            <a:r>
              <a:rPr lang="fr-FR" sz="1200">
                <a:solidFill>
                  <a:schemeClr val="bg1"/>
                </a:solidFill>
                <a:highlight>
                  <a:srgbClr val="000080"/>
                </a:highlight>
                <a:latin typeface="Futura Md BT" panose="020B0602020204090303" pitchFamily="34" charset="0"/>
                <a:cs typeface="Segoe UI Semilight" panose="020B0402040204020203" pitchFamily="34" charset="0"/>
              </a:rPr>
              <a:t>xx/xx/xx</a:t>
            </a:r>
            <a:endParaRPr lang="fr-FR" sz="3200">
              <a:solidFill>
                <a:schemeClr val="bg1"/>
              </a:solidFill>
              <a:highlight>
                <a:srgbClr val="000080"/>
              </a:highlight>
              <a:latin typeface="Futura Md BT" panose="020B06020202040903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4027D32-C02A-40D9-9BA0-69A2D7D49E27}"/>
              </a:ext>
            </a:extLst>
          </p:cNvPr>
          <p:cNvSpPr txBox="1"/>
          <p:nvPr/>
        </p:nvSpPr>
        <p:spPr>
          <a:xfrm>
            <a:off x="6131176" y="4704233"/>
            <a:ext cx="2077655" cy="83099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r>
              <a:rPr lang="fr-FR" sz="1200">
                <a:solidFill>
                  <a:schemeClr val="accent1"/>
                </a:solidFill>
              </a:rPr>
              <a:t>Coller ici le logo de l’entreprise</a:t>
            </a:r>
          </a:p>
          <a:p>
            <a:pPr algn="ctr"/>
            <a:endParaRPr lang="fr-FR" sz="1200">
              <a:solidFill>
                <a:schemeClr val="accent1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AA24ECE-95FC-4DBE-89CB-F2BE03E9ACC3}"/>
              </a:ext>
            </a:extLst>
          </p:cNvPr>
          <p:cNvSpPr txBox="1"/>
          <p:nvPr/>
        </p:nvSpPr>
        <p:spPr>
          <a:xfrm>
            <a:off x="5240157" y="5877608"/>
            <a:ext cx="792088" cy="6463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fr-FR"/>
              <a:t>Éléments à faire évoluer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71614C0-0BCF-44BB-9952-81E248EB9CA8}"/>
              </a:ext>
            </a:extLst>
          </p:cNvPr>
          <p:cNvSpPr/>
          <p:nvPr/>
        </p:nvSpPr>
        <p:spPr>
          <a:xfrm>
            <a:off x="-375592" y="-1335715"/>
            <a:ext cx="10729192" cy="1317894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58D3D59-61A9-4EB9-9C72-AB491F44D98D}"/>
              </a:ext>
            </a:extLst>
          </p:cNvPr>
          <p:cNvSpPr/>
          <p:nvPr/>
        </p:nvSpPr>
        <p:spPr>
          <a:xfrm>
            <a:off x="-375592" y="6875821"/>
            <a:ext cx="10729192" cy="1317894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5B82BEB-0E99-4649-83CD-D73BD24456F9}"/>
              </a:ext>
            </a:extLst>
          </p:cNvPr>
          <p:cNvSpPr txBox="1"/>
          <p:nvPr/>
        </p:nvSpPr>
        <p:spPr>
          <a:xfrm>
            <a:off x="2216696" y="136096"/>
            <a:ext cx="2077655" cy="6463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fr-FR" sz="1200">
              <a:solidFill>
                <a:schemeClr val="accent1"/>
              </a:solidFill>
              <a:highlight>
                <a:srgbClr val="FFFF00"/>
              </a:highlight>
            </a:endParaRPr>
          </a:p>
          <a:p>
            <a:pPr algn="ctr"/>
            <a:r>
              <a:rPr lang="fr-FR" sz="1200">
                <a:solidFill>
                  <a:schemeClr val="accent1"/>
                </a:solidFill>
                <a:highlight>
                  <a:srgbClr val="FFFF00"/>
                </a:highlight>
              </a:rPr>
              <a:t>Coller ici le logo des </a:t>
            </a:r>
            <a:r>
              <a:rPr lang="fr-FR" sz="1200" err="1">
                <a:solidFill>
                  <a:schemeClr val="accent1"/>
                </a:solidFill>
                <a:highlight>
                  <a:srgbClr val="FFFF00"/>
                </a:highlight>
              </a:rPr>
              <a:t>cofinanceurs</a:t>
            </a:r>
            <a:r>
              <a:rPr lang="fr-FR" sz="1200">
                <a:solidFill>
                  <a:schemeClr val="accent1"/>
                </a:solidFill>
                <a:highlight>
                  <a:srgbClr val="FFFF00"/>
                </a:highlight>
              </a:rPr>
              <a:t> 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B573C056-C78A-26B2-B107-12493CA12E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4897" y="86499"/>
            <a:ext cx="1643306" cy="60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865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3E353111-CBA1-43A9-959D-0E6F43E8A44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43387002"/>
              </p:ext>
            </p:extLst>
          </p:nvPr>
        </p:nvGraphicFramePr>
        <p:xfrm>
          <a:off x="684193" y="901237"/>
          <a:ext cx="8716147" cy="523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6479">
                  <a:extLst>
                    <a:ext uri="{9D8B030D-6E8A-4147-A177-3AD203B41FA5}">
                      <a16:colId xmlns:a16="http://schemas.microsoft.com/office/drawing/2014/main" val="1220187477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3324668690"/>
                    </a:ext>
                  </a:extLst>
                </a:gridCol>
                <a:gridCol w="2236217">
                  <a:extLst>
                    <a:ext uri="{9D8B030D-6E8A-4147-A177-3AD203B41FA5}">
                      <a16:colId xmlns:a16="http://schemas.microsoft.com/office/drawing/2014/main" val="1168281793"/>
                    </a:ext>
                  </a:extLst>
                </a:gridCol>
                <a:gridCol w="4227347">
                  <a:extLst>
                    <a:ext uri="{9D8B030D-6E8A-4147-A177-3AD203B41FA5}">
                      <a16:colId xmlns:a16="http://schemas.microsoft.com/office/drawing/2014/main" val="2733263288"/>
                    </a:ext>
                  </a:extLst>
                </a:gridCol>
              </a:tblGrid>
              <a:tr h="435784"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>
                          <a:solidFill>
                            <a:schemeClr val="lt1"/>
                          </a:solidFill>
                        </a:rPr>
                        <a:t>ACTIVITÉ</a:t>
                      </a:r>
                      <a:endParaRPr lang="fr-FR" sz="1200" b="1" kern="1200">
                        <a:solidFill>
                          <a:schemeClr val="lt1"/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>
                          <a:solidFill>
                            <a:schemeClr val="lt1"/>
                          </a:solidFill>
                        </a:rPr>
                        <a:t>NIVEAU DE PRIORITE*</a:t>
                      </a:r>
                      <a:endParaRPr lang="fr-FR" sz="1200" b="1" kern="1200">
                        <a:solidFill>
                          <a:schemeClr val="lt1"/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>
                          <a:solidFill>
                            <a:schemeClr val="lt1"/>
                          </a:solidFill>
                        </a:rPr>
                        <a:t>AMBITIONS</a:t>
                      </a:r>
                      <a:endParaRPr lang="fr-FR" sz="1200" b="1" kern="1200">
                        <a:solidFill>
                          <a:schemeClr val="lt1"/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>
                          <a:solidFill>
                            <a:schemeClr val="lt1"/>
                          </a:solidFill>
                        </a:rPr>
                        <a:t>PISTES D’ACTIONS POUR Y PARVENIR</a:t>
                      </a:r>
                      <a:endParaRPr lang="fr-FR" sz="1200" b="1" kern="1200">
                        <a:solidFill>
                          <a:schemeClr val="lt1"/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1397574730"/>
                  </a:ext>
                </a:extLst>
              </a:tr>
              <a:tr h="479552">
                <a:tc>
                  <a:txBody>
                    <a:bodyPr/>
                    <a:lstStyle/>
                    <a:p>
                      <a:pPr algn="ctr"/>
                      <a:r>
                        <a:rPr lang="fr-FR" sz="1000" b="1" u="none" strike="noStrike" kern="1200" baseline="0">
                          <a:solidFill>
                            <a:schemeClr val="dk1"/>
                          </a:solidFill>
                        </a:rPr>
                        <a:t>VENDRE</a:t>
                      </a:r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i="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i="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4170085895"/>
                  </a:ext>
                </a:extLst>
              </a:tr>
              <a:tr h="479552">
                <a:tc>
                  <a:txBody>
                    <a:bodyPr/>
                    <a:lstStyle/>
                    <a:p>
                      <a:pPr algn="ctr"/>
                      <a:r>
                        <a:rPr lang="fr-FR" sz="1000" b="1" u="none" strike="noStrike" kern="1200" baseline="0">
                          <a:solidFill>
                            <a:schemeClr val="dk1"/>
                          </a:solidFill>
                        </a:rPr>
                        <a:t>COMMUNIQUER</a:t>
                      </a:r>
                      <a:endParaRPr lang="fr-FR" sz="1000" b="1" i="0" u="none" strike="noStrike" kern="1200" baseline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indent="0" algn="l" fontAlgn="ctr">
                        <a:buNone/>
                      </a:pPr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1842530827"/>
                  </a:ext>
                </a:extLst>
              </a:tr>
              <a:tr h="479552">
                <a:tc>
                  <a:txBody>
                    <a:bodyPr/>
                    <a:lstStyle/>
                    <a:p>
                      <a:pPr algn="ctr"/>
                      <a:r>
                        <a:rPr lang="fr-FR" sz="1000" b="1" u="none" strike="noStrike" kern="1200" baseline="0">
                          <a:solidFill>
                            <a:schemeClr val="dk1"/>
                          </a:solidFill>
                        </a:rPr>
                        <a:t>RÉALISER DES ÉTUDES</a:t>
                      </a:r>
                      <a:endParaRPr lang="fr-FR" sz="1000" b="1" i="0" u="none" strike="noStrike" kern="1200" baseline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15582394"/>
                  </a:ext>
                </a:extLst>
              </a:tr>
              <a:tr h="479552">
                <a:tc>
                  <a:txBody>
                    <a:bodyPr/>
                    <a:lstStyle/>
                    <a:p>
                      <a:pPr algn="ctr"/>
                      <a:r>
                        <a:rPr lang="fr-FR" sz="1000" b="1" u="none" strike="noStrike" kern="1200" baseline="0">
                          <a:solidFill>
                            <a:schemeClr val="dk1"/>
                          </a:solidFill>
                        </a:rPr>
                        <a:t>GÉRER LA PROD.</a:t>
                      </a:r>
                    </a:p>
                    <a:p>
                      <a:pPr algn="ctr"/>
                      <a:r>
                        <a:rPr lang="fr-FR" sz="1000" b="1" u="none" strike="noStrike" kern="1200" baseline="0">
                          <a:solidFill>
                            <a:schemeClr val="dk1"/>
                          </a:solidFill>
                        </a:rPr>
                        <a:t> EN ATELIER</a:t>
                      </a:r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1" i="1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1" i="1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904313712"/>
                  </a:ext>
                </a:extLst>
              </a:tr>
              <a:tr h="479552">
                <a:tc>
                  <a:txBody>
                    <a:bodyPr/>
                    <a:lstStyle/>
                    <a:p>
                      <a:pPr algn="ctr"/>
                      <a:r>
                        <a:rPr lang="fr-FR" sz="1000" b="1" u="none" strike="noStrike" kern="1200" baseline="0">
                          <a:solidFill>
                            <a:schemeClr val="dk1"/>
                          </a:solidFill>
                        </a:rPr>
                        <a:t>GÉRER LA PROD.</a:t>
                      </a:r>
                    </a:p>
                    <a:p>
                      <a:pPr algn="ctr"/>
                      <a:r>
                        <a:rPr lang="fr-FR" sz="1000" b="1" u="none" strike="noStrike" kern="1200" baseline="0">
                          <a:solidFill>
                            <a:schemeClr val="dk1"/>
                          </a:solidFill>
                        </a:rPr>
                        <a:t> SUR CHANTIER</a:t>
                      </a:r>
                      <a:endParaRPr lang="fr-FR" sz="1000" b="1" i="0" u="none" strike="noStrike" kern="1200" baseline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i="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i="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3854835066"/>
                  </a:ext>
                </a:extLst>
              </a:tr>
              <a:tr h="479552">
                <a:tc>
                  <a:txBody>
                    <a:bodyPr/>
                    <a:lstStyle/>
                    <a:p>
                      <a:pPr algn="ctr"/>
                      <a:r>
                        <a:rPr lang="fr-FR" sz="1000" b="1" u="none" strike="noStrike" kern="1200" baseline="0">
                          <a:solidFill>
                            <a:schemeClr val="dk1"/>
                          </a:solidFill>
                        </a:rPr>
                        <a:t>ENCADRER </a:t>
                      </a:r>
                    </a:p>
                    <a:p>
                      <a:pPr algn="ctr"/>
                      <a:r>
                        <a:rPr lang="fr-FR" sz="1000" b="1" u="none" strike="noStrike" kern="1200" baseline="0">
                          <a:solidFill>
                            <a:schemeClr val="dk1"/>
                          </a:solidFill>
                        </a:rPr>
                        <a:t>LES ÉQUIPES</a:t>
                      </a:r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just"/>
                      <a:endParaRPr lang="fr-FR" sz="1050" b="1" i="1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just"/>
                      <a:endParaRPr lang="fr-FR" sz="1050" b="1" i="1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903599946"/>
                  </a:ext>
                </a:extLst>
              </a:tr>
              <a:tr h="479552">
                <a:tc>
                  <a:txBody>
                    <a:bodyPr/>
                    <a:lstStyle/>
                    <a:p>
                      <a:pPr algn="ctr"/>
                      <a:r>
                        <a:rPr lang="fr-FR" sz="1000" b="1" u="none" strike="noStrike" kern="1200" baseline="0">
                          <a:solidFill>
                            <a:schemeClr val="dk1"/>
                          </a:solidFill>
                        </a:rPr>
                        <a:t>GÉRER LES RH</a:t>
                      </a:r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just"/>
                      <a:endParaRPr lang="fr-FR" sz="1050" b="1" i="1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just"/>
                      <a:endParaRPr lang="fr-FR" sz="1050" b="1" i="1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595628222"/>
                  </a:ext>
                </a:extLst>
              </a:tr>
              <a:tr h="479552">
                <a:tc>
                  <a:txBody>
                    <a:bodyPr/>
                    <a:lstStyle/>
                    <a:p>
                      <a:pPr algn="ctr"/>
                      <a:r>
                        <a:rPr lang="fr-FR" sz="1000" b="1" u="none" strike="noStrike" kern="1200" baseline="0">
                          <a:solidFill>
                            <a:schemeClr val="dk1"/>
                          </a:solidFill>
                        </a:rPr>
                        <a:t>GÉRER LE SUIVI ADMI-NISTRATIF ET LOG.</a:t>
                      </a:r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l" defTabSz="91439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i="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i="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2476206228"/>
                  </a:ext>
                </a:extLst>
              </a:tr>
              <a:tr h="479552">
                <a:tc>
                  <a:txBody>
                    <a:bodyPr/>
                    <a:lstStyle/>
                    <a:p>
                      <a:pPr algn="ctr"/>
                      <a:r>
                        <a:rPr lang="fr-FR" sz="1000" b="1" u="none" strike="noStrike" kern="1200" baseline="0">
                          <a:solidFill>
                            <a:schemeClr val="dk1"/>
                          </a:solidFill>
                        </a:rPr>
                        <a:t>RÉALISER LE SUIVI DE L'APRÈS-VENTE</a:t>
                      </a:r>
                      <a:endParaRPr lang="fr-FR" sz="1000" b="1" i="0" u="none" strike="noStrike" kern="1200" baseline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l" defTabSz="91439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i="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i="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2737076927"/>
                  </a:ext>
                </a:extLst>
              </a:tr>
              <a:tr h="479552">
                <a:tc>
                  <a:txBody>
                    <a:bodyPr/>
                    <a:lstStyle/>
                    <a:p>
                      <a:pPr marL="0" marR="0" lvl="0" indent="0" algn="ctr" defTabSz="91439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u="none" strike="noStrike" kern="1200" baseline="0">
                          <a:solidFill>
                            <a:schemeClr val="dk1"/>
                          </a:solidFill>
                        </a:rPr>
                        <a:t>MAINTENIR L'INFORMATIQUE</a:t>
                      </a:r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l" defTabSz="91439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i="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i="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3125195340"/>
                  </a:ext>
                </a:extLst>
              </a:tr>
            </a:tbl>
          </a:graphicData>
        </a:graphic>
      </p:graphicFrame>
      <p:sp>
        <p:nvSpPr>
          <p:cNvPr id="7" name="Titre 1">
            <a:extLst>
              <a:ext uri="{FF2B5EF4-FFF2-40B4-BE49-F238E27FC236}">
                <a16:creationId xmlns:a16="http://schemas.microsoft.com/office/drawing/2014/main" id="{807D9BCA-46EC-4CD2-B60C-A7CBBE8E1B02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84193" y="-4510"/>
            <a:ext cx="7355227" cy="599160"/>
          </a:xfrm>
        </p:spPr>
        <p:txBody>
          <a:bodyPr>
            <a:normAutofit/>
          </a:bodyPr>
          <a:lstStyle/>
          <a:p>
            <a:r>
              <a:rPr lang="fr-FR" sz="1600" b="1">
                <a:latin typeface="Franklin Gothic Book" panose="020B0503020102020204" pitchFamily="34" charset="0"/>
              </a:rPr>
              <a:t>AMBITION ET PISTES D’ACTIONS ENVISAGÉES – Outils 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9274FA2-0A86-4237-B1C6-948E6B52B0BD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913440" y="6428361"/>
            <a:ext cx="497260" cy="385015"/>
          </a:xfrm>
        </p:spPr>
        <p:txBody>
          <a:bodyPr/>
          <a:lstStyle/>
          <a:p>
            <a:fld id="{CF4668DC-857F-487D-BFFA-8C0CA5037977}" type="slidenum">
              <a:rPr lang="fr-BE" smtClean="0"/>
              <a:t>10</a:t>
            </a:fld>
            <a:endParaRPr lang="fr-BE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7112B33-FD7E-4893-A6ED-F5463E8A7F6A}"/>
              </a:ext>
            </a:extLst>
          </p:cNvPr>
          <p:cNvSpPr txBox="1"/>
          <p:nvPr/>
        </p:nvSpPr>
        <p:spPr>
          <a:xfrm>
            <a:off x="684193" y="6132544"/>
            <a:ext cx="55446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i="1"/>
              <a:t>* Niveau de priorité identifié par l’entreprise : 0-faible, 1-moyen, 2-fort, 3-stratégique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2648B71-E44A-4772-A365-68D84FC88686}"/>
              </a:ext>
            </a:extLst>
          </p:cNvPr>
          <p:cNvSpPr txBox="1"/>
          <p:nvPr/>
        </p:nvSpPr>
        <p:spPr>
          <a:xfrm>
            <a:off x="8506457" y="-30395"/>
            <a:ext cx="1399543" cy="6463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r>
              <a:rPr lang="fr-FR" sz="1200">
                <a:solidFill>
                  <a:schemeClr val="accent1"/>
                </a:solidFill>
              </a:rPr>
              <a:t>Coller ici le logo du </a:t>
            </a:r>
            <a:r>
              <a:rPr lang="fr-FR" sz="1200" err="1">
                <a:solidFill>
                  <a:schemeClr val="accent1"/>
                </a:solidFill>
              </a:rPr>
              <a:t>cofinanceur</a:t>
            </a:r>
            <a:endParaRPr lang="fr-FR" sz="1200">
              <a:solidFill>
                <a:schemeClr val="accent1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BC32D6A-C3E1-916C-A545-C5CC6B70013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4117" t="32621" r="44982" b="65582"/>
          <a:stretch/>
        </p:blipFill>
        <p:spPr>
          <a:xfrm>
            <a:off x="5548045" y="137154"/>
            <a:ext cx="277402" cy="31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927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3E353111-CBA1-43A9-959D-0E6F43E8A44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50634841"/>
              </p:ext>
            </p:extLst>
          </p:nvPr>
        </p:nvGraphicFramePr>
        <p:xfrm>
          <a:off x="684193" y="901237"/>
          <a:ext cx="8877321" cy="51377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4471">
                  <a:extLst>
                    <a:ext uri="{9D8B030D-6E8A-4147-A177-3AD203B41FA5}">
                      <a16:colId xmlns:a16="http://schemas.microsoft.com/office/drawing/2014/main" val="1220187477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364306760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1168281793"/>
                    </a:ext>
                  </a:extLst>
                </a:gridCol>
                <a:gridCol w="2203306">
                  <a:extLst>
                    <a:ext uri="{9D8B030D-6E8A-4147-A177-3AD203B41FA5}">
                      <a16:colId xmlns:a16="http://schemas.microsoft.com/office/drawing/2014/main" val="2733263288"/>
                    </a:ext>
                  </a:extLst>
                </a:gridCol>
                <a:gridCol w="2045168">
                  <a:extLst>
                    <a:ext uri="{9D8B030D-6E8A-4147-A177-3AD203B41FA5}">
                      <a16:colId xmlns:a16="http://schemas.microsoft.com/office/drawing/2014/main" val="2014988262"/>
                    </a:ext>
                  </a:extLst>
                </a:gridCol>
              </a:tblGrid>
              <a:tr h="457737">
                <a:tc>
                  <a:txBody>
                    <a:bodyPr/>
                    <a:lstStyle/>
                    <a:p>
                      <a:pPr marL="0" algn="ctr" defTabSz="914395" rtl="0" eaLnBrk="1" latinLnBrk="0" hangingPunct="1"/>
                      <a:r>
                        <a:rPr lang="fr-FR" sz="1200" b="1" kern="1200">
                          <a:solidFill>
                            <a:schemeClr val="lt1"/>
                          </a:solidFill>
                        </a:rPr>
                        <a:t>ACTIVITÉ</a:t>
                      </a:r>
                      <a:endParaRPr lang="fr-FR" sz="1200" b="1" kern="1200">
                        <a:solidFill>
                          <a:schemeClr val="lt1"/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395" rtl="0" eaLnBrk="1" latinLnBrk="0" hangingPunct="1"/>
                      <a:r>
                        <a:rPr lang="fr-FR" sz="1200" b="1" kern="1200">
                          <a:solidFill>
                            <a:schemeClr val="lt1"/>
                          </a:solidFill>
                        </a:rPr>
                        <a:t>NIVEAU DE PRIORITE*</a:t>
                      </a:r>
                      <a:endParaRPr lang="fr-FR" sz="1200" b="1" kern="1200">
                        <a:solidFill>
                          <a:schemeClr val="lt1"/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>
                          <a:solidFill>
                            <a:schemeClr val="lt1"/>
                          </a:solidFill>
                        </a:rPr>
                        <a:t>MÉTIER(S) CONCERNÉ(S) </a:t>
                      </a:r>
                      <a:r>
                        <a:rPr lang="fr-FR" sz="900" b="0" kern="1200">
                          <a:solidFill>
                            <a:schemeClr val="lt1"/>
                          </a:solidFill>
                        </a:rPr>
                        <a:t>(vendeur, chargé d'affaires, chef de chantier, secrétaire…) </a:t>
                      </a:r>
                      <a:endParaRPr lang="fr-FR" sz="900" b="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395" rtl="0" eaLnBrk="1" latinLnBrk="0" hangingPunct="1"/>
                      <a:r>
                        <a:rPr lang="fr-FR" sz="1200" b="1" kern="1200">
                          <a:solidFill>
                            <a:schemeClr val="lt1"/>
                          </a:solidFill>
                        </a:rPr>
                        <a:t>COMPÉTENCES IMPACTÉES</a:t>
                      </a:r>
                    </a:p>
                    <a:p>
                      <a:pPr marL="0" algn="ctr" defTabSz="914395" rtl="0" eaLnBrk="1" latinLnBrk="0" hangingPunct="1"/>
                      <a:r>
                        <a:rPr lang="fr-FR" sz="1200" b="1" kern="1200">
                          <a:solidFill>
                            <a:schemeClr val="lt1"/>
                          </a:solidFill>
                        </a:rPr>
                        <a:t>PAR LE PLAN D'ACTION </a:t>
                      </a:r>
                      <a:endParaRPr lang="fr-FR" sz="1200" b="1" kern="1200">
                        <a:solidFill>
                          <a:schemeClr val="lt1"/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395" rtl="0" eaLnBrk="1" latinLnBrk="0" hangingPunct="1"/>
                      <a:r>
                        <a:rPr lang="fr-FR" sz="1200" b="1" kern="1200">
                          <a:solidFill>
                            <a:schemeClr val="lt1"/>
                          </a:solidFill>
                        </a:rPr>
                        <a:t>ACTIONS À MENER</a:t>
                      </a:r>
                      <a:endParaRPr lang="fr-FR" sz="1200" b="1" kern="1200">
                        <a:solidFill>
                          <a:schemeClr val="lt1"/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139757473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fr-FR" sz="1000" b="1" u="none" strike="noStrike" kern="1200" baseline="0">
                          <a:solidFill>
                            <a:schemeClr val="dk1"/>
                          </a:solidFill>
                        </a:rPr>
                        <a:t>VENDRE</a:t>
                      </a:r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i="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i="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i="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417008589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fr-FR" sz="1000" b="1" u="none" strike="noStrike" kern="1200" baseline="0">
                          <a:solidFill>
                            <a:schemeClr val="dk1"/>
                          </a:solidFill>
                        </a:rPr>
                        <a:t>COMMUNIQUER</a:t>
                      </a:r>
                      <a:endParaRPr lang="fr-FR" sz="1000" b="1" i="0" u="none" strike="noStrike" kern="1200" baseline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184253082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fr-FR" sz="1000" b="1" u="none" strike="noStrike" kern="1200" baseline="0">
                          <a:solidFill>
                            <a:schemeClr val="dk1"/>
                          </a:solidFill>
                        </a:rPr>
                        <a:t>RÉALISER DES ÉTUDES</a:t>
                      </a:r>
                      <a:endParaRPr lang="fr-FR" sz="1000" b="1" i="0" u="none" strike="noStrike" kern="1200" baseline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1558239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fr-FR" sz="1000" b="1" u="none" strike="noStrike" kern="1200" baseline="0">
                          <a:solidFill>
                            <a:schemeClr val="dk1"/>
                          </a:solidFill>
                        </a:rPr>
                        <a:t>GÉRER LA PROD.</a:t>
                      </a:r>
                    </a:p>
                    <a:p>
                      <a:pPr algn="ctr"/>
                      <a:r>
                        <a:rPr lang="fr-FR" sz="1000" b="1" u="none" strike="noStrike" kern="1200" baseline="0">
                          <a:solidFill>
                            <a:schemeClr val="dk1"/>
                          </a:solidFill>
                        </a:rPr>
                        <a:t> EN ATELIER</a:t>
                      </a:r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1" i="1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1" i="1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1" i="1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90431371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fr-FR" sz="1000" b="1" u="none" strike="noStrike" kern="1200" baseline="0">
                          <a:solidFill>
                            <a:schemeClr val="dk1"/>
                          </a:solidFill>
                        </a:rPr>
                        <a:t>GÉRER LA PROD.</a:t>
                      </a:r>
                    </a:p>
                    <a:p>
                      <a:pPr algn="ctr"/>
                      <a:r>
                        <a:rPr lang="fr-FR" sz="1000" b="1" u="none" strike="noStrike" kern="1200" baseline="0">
                          <a:solidFill>
                            <a:schemeClr val="dk1"/>
                          </a:solidFill>
                        </a:rPr>
                        <a:t> SUR CHANTIER</a:t>
                      </a:r>
                      <a:endParaRPr lang="fr-FR" sz="1000" b="1" i="0" u="none" strike="noStrike" kern="1200" baseline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i="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i="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i="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385483506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fr-FR" sz="1000" b="1" u="none" strike="noStrike" kern="1200" baseline="0">
                          <a:solidFill>
                            <a:schemeClr val="dk1"/>
                          </a:solidFill>
                        </a:rPr>
                        <a:t>ENCADRER </a:t>
                      </a:r>
                    </a:p>
                    <a:p>
                      <a:pPr algn="ctr"/>
                      <a:r>
                        <a:rPr lang="fr-FR" sz="1000" b="1" u="none" strike="noStrike" kern="1200" baseline="0">
                          <a:solidFill>
                            <a:schemeClr val="dk1"/>
                          </a:solidFill>
                        </a:rPr>
                        <a:t>LES ÉQUIPES</a:t>
                      </a:r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just"/>
                      <a:endParaRPr lang="fr-FR" sz="1050" b="1" i="1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just"/>
                      <a:endParaRPr lang="fr-FR" sz="1050" b="1" i="1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just"/>
                      <a:endParaRPr lang="fr-FR" sz="1050" b="1" i="1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90359994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fr-FR" sz="1000" b="1" u="none" strike="noStrike" kern="1200" baseline="0">
                          <a:solidFill>
                            <a:schemeClr val="dk1"/>
                          </a:solidFill>
                        </a:rPr>
                        <a:t>GÉRER LES RH</a:t>
                      </a:r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just"/>
                      <a:endParaRPr lang="fr-FR" sz="1050" b="1" i="1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just"/>
                      <a:endParaRPr lang="fr-FR" sz="1050" b="1" i="1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just"/>
                      <a:endParaRPr lang="fr-FR" sz="1050" b="1" i="1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59562822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fr-FR" sz="1000" b="1" u="none" strike="noStrike" kern="1200" baseline="0">
                          <a:solidFill>
                            <a:schemeClr val="dk1"/>
                          </a:solidFill>
                        </a:rPr>
                        <a:t>GÉRER LE SUIVI ADMI-NISTRATIF ET LOG.</a:t>
                      </a:r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i="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i="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i="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247620622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fr-FR" sz="1000" b="1" u="none" strike="noStrike" kern="1200" baseline="0">
                          <a:solidFill>
                            <a:schemeClr val="dk1"/>
                          </a:solidFill>
                        </a:rPr>
                        <a:t>RÉALISER LE SUIVI DE L'APRÈS-VENTE</a:t>
                      </a:r>
                      <a:endParaRPr lang="fr-FR" sz="1000" b="1" i="0" u="none" strike="noStrike" kern="1200" baseline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i="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i="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i="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273707692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39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u="none" strike="noStrike" kern="1200" baseline="0">
                          <a:solidFill>
                            <a:schemeClr val="dk1"/>
                          </a:solidFill>
                        </a:rPr>
                        <a:t>MAINTENIR L'INFORMATIQUE</a:t>
                      </a:r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i="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i="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i="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3125195340"/>
                  </a:ext>
                </a:extLst>
              </a:tr>
            </a:tbl>
          </a:graphicData>
        </a:graphic>
      </p:graphicFrame>
      <p:sp>
        <p:nvSpPr>
          <p:cNvPr id="7" name="Titre 1">
            <a:extLst>
              <a:ext uri="{FF2B5EF4-FFF2-40B4-BE49-F238E27FC236}">
                <a16:creationId xmlns:a16="http://schemas.microsoft.com/office/drawing/2014/main" id="{807D9BCA-46EC-4CD2-B60C-A7CBBE8E1B02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84193" y="-4510"/>
            <a:ext cx="7355227" cy="599160"/>
          </a:xfrm>
        </p:spPr>
        <p:txBody>
          <a:bodyPr>
            <a:normAutofit/>
          </a:bodyPr>
          <a:lstStyle/>
          <a:p>
            <a:r>
              <a:rPr lang="fr-FR" sz="1600" b="1">
                <a:latin typeface="Franklin Gothic Book" panose="020B0503020102020204" pitchFamily="34" charset="0"/>
              </a:rPr>
              <a:t>AMBITION ET PISTES D’ACTIONS ENVISAGÉES – RH et compétences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9274FA2-0A86-4237-B1C6-948E6B52B0BD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913440" y="6428361"/>
            <a:ext cx="497260" cy="385015"/>
          </a:xfrm>
        </p:spPr>
        <p:txBody>
          <a:bodyPr/>
          <a:lstStyle/>
          <a:p>
            <a:fld id="{CF4668DC-857F-487D-BFFA-8C0CA5037977}" type="slidenum">
              <a:rPr lang="fr-BE" smtClean="0"/>
              <a:t>11</a:t>
            </a:fld>
            <a:endParaRPr lang="fr-BE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DCD9D55-C8A3-4D15-ADC0-0B2910B2DAAC}"/>
              </a:ext>
            </a:extLst>
          </p:cNvPr>
          <p:cNvSpPr txBox="1"/>
          <p:nvPr/>
        </p:nvSpPr>
        <p:spPr>
          <a:xfrm>
            <a:off x="684193" y="6132544"/>
            <a:ext cx="55446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i="1"/>
              <a:t>* Niveau de priorité identifié par l’entreprise : 0-faible, 1-moyen, 2-fort, 3-stratégique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748BBF5-902D-420A-A6EF-80910C0F78F1}"/>
              </a:ext>
            </a:extLst>
          </p:cNvPr>
          <p:cNvSpPr txBox="1"/>
          <p:nvPr/>
        </p:nvSpPr>
        <p:spPr>
          <a:xfrm>
            <a:off x="8506457" y="0"/>
            <a:ext cx="1399543" cy="6463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r>
              <a:rPr lang="fr-FR" sz="1200">
                <a:solidFill>
                  <a:schemeClr val="accent1"/>
                </a:solidFill>
              </a:rPr>
              <a:t>Coller ici le logo du </a:t>
            </a:r>
            <a:r>
              <a:rPr lang="fr-FR" sz="1200" err="1">
                <a:solidFill>
                  <a:schemeClr val="accent1"/>
                </a:solidFill>
              </a:rPr>
              <a:t>cofinanceur</a:t>
            </a:r>
            <a:endParaRPr lang="fr-FR" sz="1200">
              <a:solidFill>
                <a:schemeClr val="accent1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062C34C-60C5-D011-94D8-F3C56E30B9C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2377" t="32534" r="26544" b="65590"/>
          <a:stretch/>
        </p:blipFill>
        <p:spPr>
          <a:xfrm>
            <a:off x="6740465" y="113170"/>
            <a:ext cx="429343" cy="419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6629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807D9BCA-46EC-4CD2-B60C-A7CBBE8E1B0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4193" y="-4510"/>
            <a:ext cx="7355227" cy="599160"/>
          </a:xfrm>
        </p:spPr>
        <p:txBody>
          <a:bodyPr>
            <a:normAutofit/>
          </a:bodyPr>
          <a:lstStyle/>
          <a:p>
            <a:r>
              <a:rPr lang="fr-FR" sz="1600" b="1">
                <a:latin typeface="Franklin Gothic Book" panose="020B0503020102020204" pitchFamily="34" charset="0"/>
              </a:rPr>
              <a:t>CARTE DE TRANSFORMATION NUMERIQUE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9274FA2-0A86-4237-B1C6-948E6B52B0BD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>
          <a:xfrm>
            <a:off x="8913440" y="6428361"/>
            <a:ext cx="497260" cy="385015"/>
          </a:xfrm>
        </p:spPr>
        <p:txBody>
          <a:bodyPr/>
          <a:lstStyle/>
          <a:p>
            <a:fld id="{CF4668DC-857F-487D-BFFA-8C0CA5037977}" type="slidenum">
              <a:rPr lang="fr-BE" smtClean="0"/>
              <a:t>12</a:t>
            </a:fld>
            <a:endParaRPr lang="fr-BE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748BBF5-902D-420A-A6EF-80910C0F78F1}"/>
              </a:ext>
            </a:extLst>
          </p:cNvPr>
          <p:cNvSpPr txBox="1"/>
          <p:nvPr/>
        </p:nvSpPr>
        <p:spPr>
          <a:xfrm>
            <a:off x="8506457" y="0"/>
            <a:ext cx="1399543" cy="6463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r>
              <a:rPr lang="fr-FR" sz="1200">
                <a:solidFill>
                  <a:schemeClr val="accent1"/>
                </a:solidFill>
              </a:rPr>
              <a:t>Coller ici le logo du </a:t>
            </a:r>
            <a:r>
              <a:rPr lang="fr-FR" sz="1200" err="1">
                <a:solidFill>
                  <a:schemeClr val="accent1"/>
                </a:solidFill>
              </a:rPr>
              <a:t>cofinanceur</a:t>
            </a:r>
            <a:endParaRPr lang="fr-FR" sz="1200">
              <a:solidFill>
                <a:schemeClr val="accent1"/>
              </a:solidFill>
            </a:endParaRPr>
          </a:p>
        </p:txBody>
      </p:sp>
      <p:sp>
        <p:nvSpPr>
          <p:cNvPr id="37" name="Flèche : droite 36">
            <a:extLst>
              <a:ext uri="{FF2B5EF4-FFF2-40B4-BE49-F238E27FC236}">
                <a16:creationId xmlns:a16="http://schemas.microsoft.com/office/drawing/2014/main" id="{4DD08FCE-0B20-91F6-869F-2AAD57504E56}"/>
              </a:ext>
            </a:extLst>
          </p:cNvPr>
          <p:cNvSpPr/>
          <p:nvPr/>
        </p:nvSpPr>
        <p:spPr>
          <a:xfrm>
            <a:off x="494617" y="795151"/>
            <a:ext cx="9298860" cy="5700737"/>
          </a:xfrm>
          <a:prstGeom prst="rightArrow">
            <a:avLst>
              <a:gd name="adj1" fmla="val 50000"/>
              <a:gd name="adj2" fmla="val 25070"/>
            </a:avLst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1100" b="1">
              <a:latin typeface="Franklin Gothic Book" panose="020B0503020102020204" pitchFamily="34" charset="0"/>
            </a:endParaRPr>
          </a:p>
        </p:txBody>
      </p:sp>
      <p:sp>
        <p:nvSpPr>
          <p:cNvPr id="38" name="Zone de texte 12">
            <a:extLst>
              <a:ext uri="{FF2B5EF4-FFF2-40B4-BE49-F238E27FC236}">
                <a16:creationId xmlns:a16="http://schemas.microsoft.com/office/drawing/2014/main" id="{DA9D0DF2-B379-0409-92E7-AD7139B275DA}"/>
              </a:ext>
            </a:extLst>
          </p:cNvPr>
          <p:cNvSpPr txBox="1"/>
          <p:nvPr/>
        </p:nvSpPr>
        <p:spPr>
          <a:xfrm>
            <a:off x="438355" y="1793139"/>
            <a:ext cx="112523" cy="132786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1100" b="1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9" name="Zone de texte 13">
            <a:extLst>
              <a:ext uri="{FF2B5EF4-FFF2-40B4-BE49-F238E27FC236}">
                <a16:creationId xmlns:a16="http://schemas.microsoft.com/office/drawing/2014/main" id="{E36DC2AA-3A28-1A0C-E56C-CE8DD5CB8483}"/>
              </a:ext>
            </a:extLst>
          </p:cNvPr>
          <p:cNvSpPr txBox="1"/>
          <p:nvPr/>
        </p:nvSpPr>
        <p:spPr>
          <a:xfrm>
            <a:off x="2801062" y="1716431"/>
            <a:ext cx="603271" cy="286203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1050" b="1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lang="fr-FR" sz="1100" b="1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mois</a:t>
            </a:r>
            <a:endParaRPr lang="fr-FR" sz="1050" b="1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Zone de texte 14">
            <a:extLst>
              <a:ext uri="{FF2B5EF4-FFF2-40B4-BE49-F238E27FC236}">
                <a16:creationId xmlns:a16="http://schemas.microsoft.com/office/drawing/2014/main" id="{F95C67E6-4A43-8A8B-7432-F7197FD391B4}"/>
              </a:ext>
            </a:extLst>
          </p:cNvPr>
          <p:cNvSpPr txBox="1"/>
          <p:nvPr/>
        </p:nvSpPr>
        <p:spPr>
          <a:xfrm>
            <a:off x="5492296" y="1724439"/>
            <a:ext cx="603271" cy="275402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1100" b="1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 mois</a:t>
            </a:r>
          </a:p>
        </p:txBody>
      </p: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0DB52C13-60D0-8C09-7E2E-55920E0AA264}"/>
              </a:ext>
            </a:extLst>
          </p:cNvPr>
          <p:cNvCxnSpPr>
            <a:cxnSpLocks/>
          </p:cNvCxnSpPr>
          <p:nvPr/>
        </p:nvCxnSpPr>
        <p:spPr>
          <a:xfrm>
            <a:off x="3097923" y="2026667"/>
            <a:ext cx="0" cy="3061664"/>
          </a:xfrm>
          <a:prstGeom prst="line">
            <a:avLst/>
          </a:prstGeom>
          <a:ln w="254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48">
            <a:extLst>
              <a:ext uri="{FF2B5EF4-FFF2-40B4-BE49-F238E27FC236}">
                <a16:creationId xmlns:a16="http://schemas.microsoft.com/office/drawing/2014/main" id="{09A7CD6A-C959-403E-273E-88E450C50D81}"/>
              </a:ext>
            </a:extLst>
          </p:cNvPr>
          <p:cNvCxnSpPr>
            <a:cxnSpLocks/>
          </p:cNvCxnSpPr>
          <p:nvPr/>
        </p:nvCxnSpPr>
        <p:spPr>
          <a:xfrm>
            <a:off x="494616" y="2026667"/>
            <a:ext cx="0" cy="3061664"/>
          </a:xfrm>
          <a:prstGeom prst="line">
            <a:avLst/>
          </a:prstGeom>
          <a:ln w="254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50">
            <a:extLst>
              <a:ext uri="{FF2B5EF4-FFF2-40B4-BE49-F238E27FC236}">
                <a16:creationId xmlns:a16="http://schemas.microsoft.com/office/drawing/2014/main" id="{0DD7B3F1-B5F6-256B-D4B8-325B63EBB5CC}"/>
              </a:ext>
            </a:extLst>
          </p:cNvPr>
          <p:cNvCxnSpPr>
            <a:cxnSpLocks/>
          </p:cNvCxnSpPr>
          <p:nvPr/>
        </p:nvCxnSpPr>
        <p:spPr>
          <a:xfrm>
            <a:off x="5793932" y="2026667"/>
            <a:ext cx="0" cy="3061664"/>
          </a:xfrm>
          <a:prstGeom prst="line">
            <a:avLst/>
          </a:prstGeom>
          <a:ln w="254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 de texte 14">
            <a:extLst>
              <a:ext uri="{FF2B5EF4-FFF2-40B4-BE49-F238E27FC236}">
                <a16:creationId xmlns:a16="http://schemas.microsoft.com/office/drawing/2014/main" id="{C30946E6-6B06-2E06-6AD0-616871F84315}"/>
              </a:ext>
            </a:extLst>
          </p:cNvPr>
          <p:cNvSpPr txBox="1"/>
          <p:nvPr/>
        </p:nvSpPr>
        <p:spPr>
          <a:xfrm>
            <a:off x="7596146" y="1731577"/>
            <a:ext cx="707354" cy="25637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1100" b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 mois et +</a:t>
            </a:r>
            <a:endParaRPr lang="fr-FR" sz="1100" b="1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2" name="Tableau 2">
            <a:extLst>
              <a:ext uri="{FF2B5EF4-FFF2-40B4-BE49-F238E27FC236}">
                <a16:creationId xmlns:a16="http://schemas.microsoft.com/office/drawing/2014/main" id="{99EBD997-AFAD-3EFD-8ABE-A33F191F3F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4723119"/>
              </p:ext>
            </p:extLst>
          </p:nvPr>
        </p:nvGraphicFramePr>
        <p:xfrm>
          <a:off x="3358489" y="2386328"/>
          <a:ext cx="2146476" cy="458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6476">
                  <a:extLst>
                    <a:ext uri="{9D8B030D-6E8A-4147-A177-3AD203B41FA5}">
                      <a16:colId xmlns:a16="http://schemas.microsoft.com/office/drawing/2014/main" val="1513873760"/>
                    </a:ext>
                  </a:extLst>
                </a:gridCol>
              </a:tblGrid>
              <a:tr h="458838">
                <a:tc>
                  <a:txBody>
                    <a:bodyPr/>
                    <a:lstStyle/>
                    <a:p>
                      <a:r>
                        <a:rPr lang="fr-FR" sz="1000" b="1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</a:rPr>
                        <a:t>Activité</a:t>
                      </a:r>
                    </a:p>
                    <a:p>
                      <a:r>
                        <a:rPr lang="fr-FR" sz="1000" i="1">
                          <a:solidFill>
                            <a:schemeClr val="tx1"/>
                          </a:solidFill>
                          <a:latin typeface="Franklin Gothic Book"/>
                        </a:rPr>
                        <a:t>Actions à mener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647489"/>
                  </a:ext>
                </a:extLst>
              </a:tr>
            </a:tbl>
          </a:graphicData>
        </a:graphic>
      </p:graphicFrame>
      <p:graphicFrame>
        <p:nvGraphicFramePr>
          <p:cNvPr id="23" name="Tableau 2">
            <a:extLst>
              <a:ext uri="{FF2B5EF4-FFF2-40B4-BE49-F238E27FC236}">
                <a16:creationId xmlns:a16="http://schemas.microsoft.com/office/drawing/2014/main" id="{5DD67702-ECDB-699F-4B5F-F9A97459A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1161399"/>
              </p:ext>
            </p:extLst>
          </p:nvPr>
        </p:nvGraphicFramePr>
        <p:xfrm>
          <a:off x="3345820" y="2970162"/>
          <a:ext cx="2146476" cy="458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6476">
                  <a:extLst>
                    <a:ext uri="{9D8B030D-6E8A-4147-A177-3AD203B41FA5}">
                      <a16:colId xmlns:a16="http://schemas.microsoft.com/office/drawing/2014/main" val="1513873760"/>
                    </a:ext>
                  </a:extLst>
                </a:gridCol>
              </a:tblGrid>
              <a:tr h="458838">
                <a:tc>
                  <a:txBody>
                    <a:bodyPr/>
                    <a:lstStyle/>
                    <a:p>
                      <a:r>
                        <a:rPr lang="fr-FR" sz="1000" b="1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</a:rPr>
                        <a:t>Activité</a:t>
                      </a:r>
                    </a:p>
                    <a:p>
                      <a:r>
                        <a:rPr lang="fr-FR" sz="1000" i="1">
                          <a:solidFill>
                            <a:schemeClr val="tx1"/>
                          </a:solidFill>
                          <a:latin typeface="Franklin Gothic Book"/>
                        </a:rPr>
                        <a:t>Actions à mener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647489"/>
                  </a:ext>
                </a:extLst>
              </a:tr>
            </a:tbl>
          </a:graphicData>
        </a:graphic>
      </p:graphicFrame>
      <p:graphicFrame>
        <p:nvGraphicFramePr>
          <p:cNvPr id="24" name="Tableau 2">
            <a:extLst>
              <a:ext uri="{FF2B5EF4-FFF2-40B4-BE49-F238E27FC236}">
                <a16:creationId xmlns:a16="http://schemas.microsoft.com/office/drawing/2014/main" id="{E0605DCF-32E0-C4E5-984B-8A30FCE4DC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5113930"/>
              </p:ext>
            </p:extLst>
          </p:nvPr>
        </p:nvGraphicFramePr>
        <p:xfrm>
          <a:off x="3345820" y="3593080"/>
          <a:ext cx="2146476" cy="458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6476">
                  <a:extLst>
                    <a:ext uri="{9D8B030D-6E8A-4147-A177-3AD203B41FA5}">
                      <a16:colId xmlns:a16="http://schemas.microsoft.com/office/drawing/2014/main" val="1513873760"/>
                    </a:ext>
                  </a:extLst>
                </a:gridCol>
              </a:tblGrid>
              <a:tr h="458838">
                <a:tc>
                  <a:txBody>
                    <a:bodyPr/>
                    <a:lstStyle/>
                    <a:p>
                      <a:r>
                        <a:rPr lang="fr-FR" sz="1000" b="1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</a:rPr>
                        <a:t>Activité</a:t>
                      </a:r>
                    </a:p>
                    <a:p>
                      <a:r>
                        <a:rPr lang="fr-FR" sz="1000" i="1">
                          <a:solidFill>
                            <a:schemeClr val="tx1"/>
                          </a:solidFill>
                          <a:latin typeface="Franklin Gothic Book"/>
                        </a:rPr>
                        <a:t>Actions à mener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647489"/>
                  </a:ext>
                </a:extLst>
              </a:tr>
            </a:tbl>
          </a:graphicData>
        </a:graphic>
      </p:graphicFrame>
      <p:graphicFrame>
        <p:nvGraphicFramePr>
          <p:cNvPr id="25" name="Tableau 2">
            <a:extLst>
              <a:ext uri="{FF2B5EF4-FFF2-40B4-BE49-F238E27FC236}">
                <a16:creationId xmlns:a16="http://schemas.microsoft.com/office/drawing/2014/main" id="{E1A00D66-FA8C-A79D-EBFF-8AC85C1272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0812105"/>
              </p:ext>
            </p:extLst>
          </p:nvPr>
        </p:nvGraphicFramePr>
        <p:xfrm>
          <a:off x="3321735" y="4215998"/>
          <a:ext cx="2146476" cy="458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6476">
                  <a:extLst>
                    <a:ext uri="{9D8B030D-6E8A-4147-A177-3AD203B41FA5}">
                      <a16:colId xmlns:a16="http://schemas.microsoft.com/office/drawing/2014/main" val="1513873760"/>
                    </a:ext>
                  </a:extLst>
                </a:gridCol>
              </a:tblGrid>
              <a:tr h="458838">
                <a:tc>
                  <a:txBody>
                    <a:bodyPr/>
                    <a:lstStyle/>
                    <a:p>
                      <a:r>
                        <a:rPr lang="fr-FR" sz="1000" b="1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</a:rPr>
                        <a:t>Activité</a:t>
                      </a:r>
                    </a:p>
                    <a:p>
                      <a:r>
                        <a:rPr lang="fr-FR" sz="1000" i="1">
                          <a:solidFill>
                            <a:schemeClr val="tx1"/>
                          </a:solidFill>
                          <a:latin typeface="Franklin Gothic Book"/>
                        </a:rPr>
                        <a:t>Actions à mener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647489"/>
                  </a:ext>
                </a:extLst>
              </a:tr>
            </a:tbl>
          </a:graphicData>
        </a:graphic>
      </p:graphicFrame>
      <p:graphicFrame>
        <p:nvGraphicFramePr>
          <p:cNvPr id="26" name="Tableau 2">
            <a:extLst>
              <a:ext uri="{FF2B5EF4-FFF2-40B4-BE49-F238E27FC236}">
                <a16:creationId xmlns:a16="http://schemas.microsoft.com/office/drawing/2014/main" id="{593C9BFA-DB45-B7D6-FF92-D8DF2B6FCD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5233755"/>
              </p:ext>
            </p:extLst>
          </p:nvPr>
        </p:nvGraphicFramePr>
        <p:xfrm>
          <a:off x="5956559" y="2386328"/>
          <a:ext cx="2146476" cy="458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6476">
                  <a:extLst>
                    <a:ext uri="{9D8B030D-6E8A-4147-A177-3AD203B41FA5}">
                      <a16:colId xmlns:a16="http://schemas.microsoft.com/office/drawing/2014/main" val="1513873760"/>
                    </a:ext>
                  </a:extLst>
                </a:gridCol>
              </a:tblGrid>
              <a:tr h="458838">
                <a:tc>
                  <a:txBody>
                    <a:bodyPr/>
                    <a:lstStyle/>
                    <a:p>
                      <a:r>
                        <a:rPr lang="fr-FR" sz="1000" b="1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</a:rPr>
                        <a:t>Activité</a:t>
                      </a:r>
                    </a:p>
                    <a:p>
                      <a:r>
                        <a:rPr lang="fr-FR" sz="1000" i="1">
                          <a:solidFill>
                            <a:schemeClr val="tx1"/>
                          </a:solidFill>
                          <a:latin typeface="Franklin Gothic Book"/>
                        </a:rPr>
                        <a:t>Actions à mener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647489"/>
                  </a:ext>
                </a:extLst>
              </a:tr>
            </a:tbl>
          </a:graphicData>
        </a:graphic>
      </p:graphicFrame>
      <p:graphicFrame>
        <p:nvGraphicFramePr>
          <p:cNvPr id="27" name="Tableau 2">
            <a:extLst>
              <a:ext uri="{FF2B5EF4-FFF2-40B4-BE49-F238E27FC236}">
                <a16:creationId xmlns:a16="http://schemas.microsoft.com/office/drawing/2014/main" id="{DEB179E8-7B01-0A48-6084-CAEE01CA08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8820278"/>
              </p:ext>
            </p:extLst>
          </p:nvPr>
        </p:nvGraphicFramePr>
        <p:xfrm>
          <a:off x="5943890" y="2970162"/>
          <a:ext cx="2146476" cy="458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6476">
                  <a:extLst>
                    <a:ext uri="{9D8B030D-6E8A-4147-A177-3AD203B41FA5}">
                      <a16:colId xmlns:a16="http://schemas.microsoft.com/office/drawing/2014/main" val="1513873760"/>
                    </a:ext>
                  </a:extLst>
                </a:gridCol>
              </a:tblGrid>
              <a:tr h="458838">
                <a:tc>
                  <a:txBody>
                    <a:bodyPr/>
                    <a:lstStyle/>
                    <a:p>
                      <a:r>
                        <a:rPr lang="fr-FR" sz="1000" b="1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</a:rPr>
                        <a:t>Activité</a:t>
                      </a:r>
                    </a:p>
                    <a:p>
                      <a:r>
                        <a:rPr lang="fr-FR" sz="1000" i="1">
                          <a:solidFill>
                            <a:schemeClr val="tx1"/>
                          </a:solidFill>
                          <a:latin typeface="Franklin Gothic Book"/>
                        </a:rPr>
                        <a:t>Actions à mener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647489"/>
                  </a:ext>
                </a:extLst>
              </a:tr>
            </a:tbl>
          </a:graphicData>
        </a:graphic>
      </p:graphicFrame>
      <p:graphicFrame>
        <p:nvGraphicFramePr>
          <p:cNvPr id="28" name="Tableau 2">
            <a:extLst>
              <a:ext uri="{FF2B5EF4-FFF2-40B4-BE49-F238E27FC236}">
                <a16:creationId xmlns:a16="http://schemas.microsoft.com/office/drawing/2014/main" id="{A9B28DD5-151C-52BE-3C1E-F2217FFB72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2078158"/>
              </p:ext>
            </p:extLst>
          </p:nvPr>
        </p:nvGraphicFramePr>
        <p:xfrm>
          <a:off x="5943890" y="3593080"/>
          <a:ext cx="2146476" cy="458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6476">
                  <a:extLst>
                    <a:ext uri="{9D8B030D-6E8A-4147-A177-3AD203B41FA5}">
                      <a16:colId xmlns:a16="http://schemas.microsoft.com/office/drawing/2014/main" val="1513873760"/>
                    </a:ext>
                  </a:extLst>
                </a:gridCol>
              </a:tblGrid>
              <a:tr h="458838">
                <a:tc>
                  <a:txBody>
                    <a:bodyPr/>
                    <a:lstStyle/>
                    <a:p>
                      <a:r>
                        <a:rPr lang="fr-FR" sz="1000" b="1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</a:rPr>
                        <a:t>Activité</a:t>
                      </a:r>
                    </a:p>
                    <a:p>
                      <a:r>
                        <a:rPr lang="fr-FR" sz="1000" i="1">
                          <a:solidFill>
                            <a:schemeClr val="tx1"/>
                          </a:solidFill>
                          <a:latin typeface="Franklin Gothic Book"/>
                        </a:rPr>
                        <a:t>Actions à mener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647489"/>
                  </a:ext>
                </a:extLst>
              </a:tr>
            </a:tbl>
          </a:graphicData>
        </a:graphic>
      </p:graphicFrame>
      <p:graphicFrame>
        <p:nvGraphicFramePr>
          <p:cNvPr id="29" name="Tableau 2">
            <a:extLst>
              <a:ext uri="{FF2B5EF4-FFF2-40B4-BE49-F238E27FC236}">
                <a16:creationId xmlns:a16="http://schemas.microsoft.com/office/drawing/2014/main" id="{C917DA63-15C1-A539-B769-8BBE983282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6871486"/>
              </p:ext>
            </p:extLst>
          </p:nvPr>
        </p:nvGraphicFramePr>
        <p:xfrm>
          <a:off x="5919805" y="4215998"/>
          <a:ext cx="2146476" cy="458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6476">
                  <a:extLst>
                    <a:ext uri="{9D8B030D-6E8A-4147-A177-3AD203B41FA5}">
                      <a16:colId xmlns:a16="http://schemas.microsoft.com/office/drawing/2014/main" val="1513873760"/>
                    </a:ext>
                  </a:extLst>
                </a:gridCol>
              </a:tblGrid>
              <a:tr h="458838">
                <a:tc>
                  <a:txBody>
                    <a:bodyPr/>
                    <a:lstStyle/>
                    <a:p>
                      <a:r>
                        <a:rPr lang="fr-FR" sz="1000" b="1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</a:rPr>
                        <a:t>Activité</a:t>
                      </a:r>
                    </a:p>
                    <a:p>
                      <a:r>
                        <a:rPr lang="fr-FR" sz="1000" i="1">
                          <a:solidFill>
                            <a:schemeClr val="tx1"/>
                          </a:solidFill>
                          <a:latin typeface="Franklin Gothic Book"/>
                        </a:rPr>
                        <a:t>Actions à mener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647489"/>
                  </a:ext>
                </a:extLst>
              </a:tr>
            </a:tbl>
          </a:graphicData>
        </a:graphic>
      </p:graphicFrame>
      <p:sp>
        <p:nvSpPr>
          <p:cNvPr id="5" name="Accolade ouvrante 4">
            <a:extLst>
              <a:ext uri="{FF2B5EF4-FFF2-40B4-BE49-F238E27FC236}">
                <a16:creationId xmlns:a16="http://schemas.microsoft.com/office/drawing/2014/main" id="{DB18E3E4-7F32-98CF-DD12-381BA409AC5A}"/>
              </a:ext>
            </a:extLst>
          </p:cNvPr>
          <p:cNvSpPr/>
          <p:nvPr/>
        </p:nvSpPr>
        <p:spPr>
          <a:xfrm rot="16200000">
            <a:off x="1681121" y="1000133"/>
            <a:ext cx="129706" cy="218277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Accolade ouvrante 30">
            <a:extLst>
              <a:ext uri="{FF2B5EF4-FFF2-40B4-BE49-F238E27FC236}">
                <a16:creationId xmlns:a16="http://schemas.microsoft.com/office/drawing/2014/main" id="{1F0EB9B4-4F05-1B58-AEB9-066373404EC2}"/>
              </a:ext>
            </a:extLst>
          </p:cNvPr>
          <p:cNvSpPr/>
          <p:nvPr/>
        </p:nvSpPr>
        <p:spPr>
          <a:xfrm rot="16200000">
            <a:off x="4421318" y="997857"/>
            <a:ext cx="129706" cy="218277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Accolade ouvrante 31">
            <a:extLst>
              <a:ext uri="{FF2B5EF4-FFF2-40B4-BE49-F238E27FC236}">
                <a16:creationId xmlns:a16="http://schemas.microsoft.com/office/drawing/2014/main" id="{464F446C-A1C1-458C-B18D-B6047C146DC2}"/>
              </a:ext>
            </a:extLst>
          </p:cNvPr>
          <p:cNvSpPr/>
          <p:nvPr/>
        </p:nvSpPr>
        <p:spPr>
          <a:xfrm rot="16200000">
            <a:off x="6934127" y="1007682"/>
            <a:ext cx="129706" cy="218277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5" name="Tableau 2">
            <a:extLst>
              <a:ext uri="{FF2B5EF4-FFF2-40B4-BE49-F238E27FC236}">
                <a16:creationId xmlns:a16="http://schemas.microsoft.com/office/drawing/2014/main" id="{D39C6D19-23D6-583E-FB6B-9174DF1BF3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4317806"/>
              </p:ext>
            </p:extLst>
          </p:nvPr>
        </p:nvGraphicFramePr>
        <p:xfrm>
          <a:off x="684193" y="2421059"/>
          <a:ext cx="2146476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6476">
                  <a:extLst>
                    <a:ext uri="{9D8B030D-6E8A-4147-A177-3AD203B41FA5}">
                      <a16:colId xmlns:a16="http://schemas.microsoft.com/office/drawing/2014/main" val="1513873760"/>
                    </a:ext>
                  </a:extLst>
                </a:gridCol>
              </a:tblGrid>
              <a:tr h="458838">
                <a:tc>
                  <a:txBody>
                    <a:bodyPr/>
                    <a:lstStyle/>
                    <a:p>
                      <a:r>
                        <a:rPr lang="fr-FR" sz="1000" b="1">
                          <a:solidFill>
                            <a:schemeClr val="tx1"/>
                          </a:solidFill>
                          <a:latin typeface="Franklin Gothic Book"/>
                        </a:rPr>
                        <a:t>Activité</a:t>
                      </a:r>
                    </a:p>
                    <a:p>
                      <a:r>
                        <a:rPr lang="fr-FR" sz="1000" i="1">
                          <a:solidFill>
                            <a:schemeClr val="tx1"/>
                          </a:solidFill>
                          <a:latin typeface="Franklin Gothic Book"/>
                        </a:rPr>
                        <a:t>Actions à mener</a:t>
                      </a:r>
                    </a:p>
                    <a:p>
                      <a:pPr lvl="0">
                        <a:buNone/>
                      </a:pPr>
                      <a:r>
                        <a:rPr lang="fr-FR" sz="1000" b="0" i="0" u="none" strike="noStrike" noProof="0">
                          <a:solidFill>
                            <a:schemeClr val="tx1"/>
                          </a:solidFill>
                        </a:rPr>
                        <a:t>Dans chaque case, ajoutez les </a:t>
                      </a:r>
                      <a:r>
                        <a:rPr lang="fr-FR" sz="1000" b="1" i="0" u="none" strike="noStrike" noProof="0">
                          <a:solidFill>
                            <a:schemeClr val="tx1"/>
                          </a:solidFill>
                        </a:rPr>
                        <a:t>activités prioritaires </a:t>
                      </a:r>
                      <a:r>
                        <a:rPr lang="fr-FR" sz="1000" b="0" i="0" u="none" strike="noStrike" noProof="0">
                          <a:solidFill>
                            <a:schemeClr val="tx1"/>
                          </a:solidFill>
                        </a:rPr>
                        <a:t>en les associant</a:t>
                      </a:r>
                    </a:p>
                    <a:p>
                      <a:pPr marL="0" marR="0" lvl="0" indent="0" algn="l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i="0" u="none" strike="noStrike" noProof="0">
                          <a:solidFill>
                            <a:schemeClr val="tx1"/>
                          </a:solidFill>
                        </a:rPr>
                        <a:t>aux </a:t>
                      </a:r>
                      <a:r>
                        <a:rPr lang="fr-FR" sz="1000" b="1" i="1" u="none" strike="noStrike" noProof="0">
                          <a:solidFill>
                            <a:schemeClr val="tx1"/>
                          </a:solidFill>
                          <a:latin typeface="Franklin Gothic Book"/>
                        </a:rPr>
                        <a:t>a</a:t>
                      </a:r>
                      <a:r>
                        <a:rPr lang="fr-FR" sz="1000" i="1" err="1">
                          <a:solidFill>
                            <a:schemeClr val="tx1"/>
                          </a:solidFill>
                          <a:latin typeface="Franklin Gothic Book"/>
                        </a:rPr>
                        <a:t>ctions</a:t>
                      </a:r>
                      <a:r>
                        <a:rPr lang="fr-FR" sz="1000" i="1">
                          <a:solidFill>
                            <a:schemeClr val="tx1"/>
                          </a:solidFill>
                          <a:latin typeface="Franklin Gothic Book"/>
                        </a:rPr>
                        <a:t> à mener</a:t>
                      </a:r>
                      <a:r>
                        <a:rPr lang="fr-FR" sz="1000" b="1" i="0" u="none" strike="noStrike" noProof="0">
                          <a:solidFill>
                            <a:schemeClr val="tx1"/>
                          </a:solidFill>
                        </a:rPr>
                        <a:t> </a:t>
                      </a:r>
                      <a:r>
                        <a:rPr lang="fr-FR" sz="1000" b="0" i="0" u="none" strike="noStrike" noProof="0">
                          <a:solidFill>
                            <a:schemeClr val="tx1"/>
                          </a:solidFill>
                        </a:rPr>
                        <a:t>par l’entreprise (outils et </a:t>
                      </a:r>
                      <a:r>
                        <a:rPr lang="fr-FR" sz="1000" b="0" i="0" u="sng" strike="noStrike" noProof="0">
                          <a:solidFill>
                            <a:schemeClr val="tx1"/>
                          </a:solidFill>
                        </a:rPr>
                        <a:t>compétences</a:t>
                      </a:r>
                      <a:r>
                        <a:rPr lang="fr-FR" sz="1000" b="0" i="0" u="none" strike="noStrike" noProof="0">
                          <a:solidFill>
                            <a:schemeClr val="tx1"/>
                          </a:solidFill>
                        </a:rPr>
                        <a:t>) réparties sur l’échelle de temps.  </a:t>
                      </a:r>
                      <a:endParaRPr lang="fr-FR"/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647489"/>
                  </a:ext>
                </a:extLst>
              </a:tr>
            </a:tbl>
          </a:graphicData>
        </a:graphic>
      </p:graphicFrame>
      <p:graphicFrame>
        <p:nvGraphicFramePr>
          <p:cNvPr id="36" name="Tableau 2">
            <a:extLst>
              <a:ext uri="{FF2B5EF4-FFF2-40B4-BE49-F238E27FC236}">
                <a16:creationId xmlns:a16="http://schemas.microsoft.com/office/drawing/2014/main" id="{F9B6F1DF-E1A9-95E7-B4C9-92360801EA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6278590"/>
              </p:ext>
            </p:extLst>
          </p:nvPr>
        </p:nvGraphicFramePr>
        <p:xfrm>
          <a:off x="691458" y="4425536"/>
          <a:ext cx="2146476" cy="458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6476">
                  <a:extLst>
                    <a:ext uri="{9D8B030D-6E8A-4147-A177-3AD203B41FA5}">
                      <a16:colId xmlns:a16="http://schemas.microsoft.com/office/drawing/2014/main" val="1513873760"/>
                    </a:ext>
                  </a:extLst>
                </a:gridCol>
              </a:tblGrid>
              <a:tr h="458838">
                <a:tc>
                  <a:txBody>
                    <a:bodyPr/>
                    <a:lstStyle/>
                    <a:p>
                      <a:r>
                        <a:rPr lang="fr-FR" sz="1000" b="1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</a:rPr>
                        <a:t>Activité</a:t>
                      </a:r>
                    </a:p>
                    <a:p>
                      <a:r>
                        <a:rPr lang="fr-FR" sz="1000" i="1">
                          <a:solidFill>
                            <a:schemeClr val="tx1"/>
                          </a:solidFill>
                          <a:latin typeface="Franklin Gothic Book"/>
                        </a:rPr>
                        <a:t>Actions à mener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647489"/>
                  </a:ext>
                </a:extLst>
              </a:tr>
            </a:tbl>
          </a:graphicData>
        </a:graphic>
      </p:graphicFrame>
      <p:graphicFrame>
        <p:nvGraphicFramePr>
          <p:cNvPr id="2" name="Tableau 2">
            <a:extLst>
              <a:ext uri="{FF2B5EF4-FFF2-40B4-BE49-F238E27FC236}">
                <a16:creationId xmlns:a16="http://schemas.microsoft.com/office/drawing/2014/main" id="{3116F068-8020-5046-DB2F-847354664B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5981779"/>
              </p:ext>
            </p:extLst>
          </p:nvPr>
        </p:nvGraphicFramePr>
        <p:xfrm>
          <a:off x="691458" y="3849198"/>
          <a:ext cx="2146476" cy="458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6476">
                  <a:extLst>
                    <a:ext uri="{9D8B030D-6E8A-4147-A177-3AD203B41FA5}">
                      <a16:colId xmlns:a16="http://schemas.microsoft.com/office/drawing/2014/main" val="1513873760"/>
                    </a:ext>
                  </a:extLst>
                </a:gridCol>
              </a:tblGrid>
              <a:tr h="458838">
                <a:tc>
                  <a:txBody>
                    <a:bodyPr/>
                    <a:lstStyle/>
                    <a:p>
                      <a:r>
                        <a:rPr lang="fr-FR" sz="1000" b="1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</a:rPr>
                        <a:t>Activité</a:t>
                      </a:r>
                    </a:p>
                    <a:p>
                      <a:r>
                        <a:rPr lang="fr-FR" sz="1000" i="1">
                          <a:solidFill>
                            <a:schemeClr val="tx1"/>
                          </a:solidFill>
                          <a:latin typeface="Franklin Gothic Book"/>
                        </a:rPr>
                        <a:t>Actions à mener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6474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12416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9274FA2-0A86-4237-B1C6-948E6B52B0BD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>
          <a:xfrm>
            <a:off x="8913440" y="6428361"/>
            <a:ext cx="497260" cy="385015"/>
          </a:xfrm>
        </p:spPr>
        <p:txBody>
          <a:bodyPr/>
          <a:lstStyle/>
          <a:p>
            <a:fld id="{CF4668DC-857F-487D-BFFA-8C0CA5037977}" type="slidenum">
              <a:rPr lang="fr-BE" smtClean="0"/>
              <a:t>13</a:t>
            </a:fld>
            <a:endParaRPr lang="fr-BE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748BBF5-902D-420A-A6EF-80910C0F78F1}"/>
              </a:ext>
            </a:extLst>
          </p:cNvPr>
          <p:cNvSpPr txBox="1"/>
          <p:nvPr/>
        </p:nvSpPr>
        <p:spPr>
          <a:xfrm>
            <a:off x="8506457" y="0"/>
            <a:ext cx="1399543" cy="6463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r>
              <a:rPr lang="fr-FR" sz="1200">
                <a:solidFill>
                  <a:schemeClr val="accent1"/>
                </a:solidFill>
              </a:rPr>
              <a:t>Coller ici le logo du </a:t>
            </a:r>
            <a:r>
              <a:rPr lang="fr-FR" sz="1200" err="1">
                <a:solidFill>
                  <a:schemeClr val="accent1"/>
                </a:solidFill>
              </a:rPr>
              <a:t>cofinanceur</a:t>
            </a:r>
            <a:endParaRPr lang="fr-FR" sz="1200">
              <a:solidFill>
                <a:schemeClr val="accent1"/>
              </a:solidFill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A4C36975-EE10-A087-86E2-813FDAF38917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68169" y="14940"/>
            <a:ext cx="7355227" cy="599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395" rtl="0" eaLnBrk="1" latinLnBrk="0" hangingPunct="1"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Franklin Gothic Medium" panose="020B0603020102020204" pitchFamily="34" charset="0"/>
                <a:ea typeface="+mj-ea"/>
                <a:cs typeface="+mj-cs"/>
              </a:defRPr>
            </a:lvl1pPr>
          </a:lstStyle>
          <a:p>
            <a:r>
              <a:rPr lang="fr-FR" sz="1600" b="1">
                <a:latin typeface="Franklin Gothic Book" panose="020B0503020102020204" pitchFamily="34" charset="0"/>
              </a:rPr>
              <a:t>PROPOSITIONS DU CONSULTANT SUR L’ACCOMPAGNEMENT </a:t>
            </a:r>
          </a:p>
        </p:txBody>
      </p:sp>
      <p:graphicFrame>
        <p:nvGraphicFramePr>
          <p:cNvPr id="46" name="Tableau 46">
            <a:extLst>
              <a:ext uri="{FF2B5EF4-FFF2-40B4-BE49-F238E27FC236}">
                <a16:creationId xmlns:a16="http://schemas.microsoft.com/office/drawing/2014/main" id="{1EE8A3A4-DB9D-3A3C-BBEA-9B3F7BB220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0100691"/>
              </p:ext>
            </p:extLst>
          </p:nvPr>
        </p:nvGraphicFramePr>
        <p:xfrm>
          <a:off x="514703" y="1204644"/>
          <a:ext cx="8895997" cy="444871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191803">
                  <a:extLst>
                    <a:ext uri="{9D8B030D-6E8A-4147-A177-3AD203B41FA5}">
                      <a16:colId xmlns:a16="http://schemas.microsoft.com/office/drawing/2014/main" val="3050621264"/>
                    </a:ext>
                  </a:extLst>
                </a:gridCol>
                <a:gridCol w="7704194">
                  <a:extLst>
                    <a:ext uri="{9D8B030D-6E8A-4147-A177-3AD203B41FA5}">
                      <a16:colId xmlns:a16="http://schemas.microsoft.com/office/drawing/2014/main" val="2670146857"/>
                    </a:ext>
                  </a:extLst>
                </a:gridCol>
              </a:tblGrid>
              <a:tr h="741452">
                <a:tc>
                  <a:txBody>
                    <a:bodyPr/>
                    <a:lstStyle/>
                    <a:p>
                      <a:pPr marL="0" algn="ctr" defTabSz="914395" rtl="0" eaLnBrk="1" latinLnBrk="0" hangingPunct="1"/>
                      <a:r>
                        <a:rPr lang="fr-FR" sz="1000" b="1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Action à mener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r-FR" sz="1000" b="0" i="0" u="sng" spc="-5">
                          <a:latin typeface="+mn-lt"/>
                        </a:rPr>
                        <a:t>Descriptif de l’accompagnement proposé </a:t>
                      </a:r>
                      <a:r>
                        <a:rPr lang="fr-FR" sz="1000" b="0" i="0" spc="-5">
                          <a:latin typeface="+mn-lt"/>
                        </a:rPr>
                        <a:t>: 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r-FR" sz="1000" b="0" i="1" spc="-5">
                          <a:latin typeface="+mn-lt"/>
                        </a:rPr>
                        <a:t>Donnez à l’employeur, </a:t>
                      </a:r>
                      <a:r>
                        <a:rPr lang="fr-FR" sz="1000" b="1" i="1" spc="-5">
                          <a:latin typeface="+mn-lt"/>
                        </a:rPr>
                        <a:t>une vision du déroulement de l’accompagnement </a:t>
                      </a:r>
                      <a:r>
                        <a:rPr lang="fr-FR" sz="1000" b="0" i="1" spc="-5">
                          <a:latin typeface="+mn-lt"/>
                        </a:rPr>
                        <a:t>en vous appuyant sur les actions à mener et en précisant le nombre de jours associés.</a:t>
                      </a:r>
                      <a:endParaRPr lang="fr-FR" sz="1000" b="0" i="1">
                        <a:latin typeface="+mn-lt"/>
                      </a:endParaRPr>
                    </a:p>
                    <a:p>
                      <a:pPr marL="0" marR="0" lvl="0" indent="0" algn="l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0" i="1" spc="-5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62887968"/>
                  </a:ext>
                </a:extLst>
              </a:tr>
              <a:tr h="741452"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Action à mener 2</a:t>
                      </a:r>
                    </a:p>
                    <a:p>
                      <a:pPr marL="0" algn="ctr" defTabSz="914395" rtl="0" eaLnBrk="1" latinLnBrk="0" hangingPunct="1"/>
                      <a:endParaRPr lang="fr-FR" sz="1000" b="1" u="none" strike="noStrike" kern="1200" baseline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i="1" spc="-5">
                        <a:latin typeface="Franklin Gothic Book" panose="020B0503020102020204" pitchFamily="34" charset="0"/>
                      </a:endParaRPr>
                    </a:p>
                    <a:p>
                      <a:endParaRPr lang="fr-FR" sz="10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9275408"/>
                  </a:ext>
                </a:extLst>
              </a:tr>
              <a:tr h="741452"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Action à mener 3</a:t>
                      </a:r>
                    </a:p>
                    <a:p>
                      <a:pPr marL="0" algn="ctr" defTabSz="914395" rtl="0" eaLnBrk="1" latinLnBrk="0" hangingPunct="1"/>
                      <a:endParaRPr lang="fr-FR" sz="1000" b="1" u="none" strike="noStrike" kern="1200" baseline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0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35109243"/>
                  </a:ext>
                </a:extLst>
              </a:tr>
              <a:tr h="741452"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Action à mener 4</a:t>
                      </a:r>
                    </a:p>
                    <a:p>
                      <a:pPr marL="0" algn="ctr" defTabSz="914395" rtl="0" eaLnBrk="1" latinLnBrk="0" hangingPunct="1"/>
                      <a:endParaRPr lang="fr-FR" sz="1000" b="1" u="none" strike="noStrike" kern="1200" baseline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0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8230167"/>
                  </a:ext>
                </a:extLst>
              </a:tr>
              <a:tr h="741452"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Action à mener 5</a:t>
                      </a:r>
                    </a:p>
                    <a:p>
                      <a:pPr marL="0" algn="ctr" defTabSz="914395" rtl="0" eaLnBrk="1" latinLnBrk="0" hangingPunct="1"/>
                      <a:endParaRPr lang="fr-FR" sz="1000" b="1" u="none" strike="noStrike" kern="1200" baseline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0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8466971"/>
                  </a:ext>
                </a:extLst>
              </a:tr>
              <a:tr h="741452"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Action à mener 6</a:t>
                      </a:r>
                    </a:p>
                    <a:p>
                      <a:pPr marL="0" algn="ctr" defTabSz="914395" rtl="0" eaLnBrk="1" latinLnBrk="0" hangingPunct="1"/>
                      <a:endParaRPr lang="fr-FR" sz="1000" b="1" u="none" strike="noStrike" kern="1200" baseline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0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470765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40810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64FD5F26-32CE-48D5-859A-6912711359E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4193" y="-4510"/>
            <a:ext cx="7355227" cy="599160"/>
          </a:xfrm>
        </p:spPr>
        <p:txBody>
          <a:bodyPr>
            <a:normAutofit/>
          </a:bodyPr>
          <a:lstStyle/>
          <a:p>
            <a:r>
              <a:rPr lang="fr-FR" sz="1600" b="1">
                <a:latin typeface="Franklin Gothic Book" panose="020B0503020102020204" pitchFamily="34" charset="0"/>
              </a:rPr>
              <a:t>Annexes – Photographies et points critiques identifiés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875CEFB-E970-4DB9-A348-F0F53EDAE13C}"/>
              </a:ext>
            </a:extLst>
          </p:cNvPr>
          <p:cNvSpPr txBox="1"/>
          <p:nvPr/>
        </p:nvSpPr>
        <p:spPr>
          <a:xfrm>
            <a:off x="386016" y="747527"/>
            <a:ext cx="3169530" cy="16147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72000" tIns="36000" rIns="72000" bIns="36000" rtlCol="0" anchor="t">
            <a:noAutofit/>
          </a:bodyPr>
          <a:lstStyle/>
          <a:p>
            <a:pPr marL="266700" marR="0" lvl="0" indent="0" algn="just" defTabSz="914400" eaLnBrk="0" fontAlgn="base" latinLnBrk="0" hangingPunct="0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Franklin Gothic Book" panose="020B0503020102020204" pitchFamily="34" charset="0"/>
                <a:cs typeface="Segoe UI Semilight" panose="020B0402040204020203" pitchFamily="34" charset="0"/>
              </a:rPr>
              <a:t>Points critiques identifiés</a:t>
            </a:r>
          </a:p>
          <a:p>
            <a:pPr marL="228600" marR="0" lvl="0" indent="-228600" algn="just" defTabSz="914400" eaLnBrk="0" fontAlgn="base" latinLnBrk="0" hangingPunct="0">
              <a:lnSpc>
                <a:spcPts val="12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12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Book" panose="020B0503020102020204" pitchFamily="34" charset="0"/>
                <a:cs typeface="Segoe UI Semilight" panose="020B0402040204020203" pitchFamily="34" charset="0"/>
              </a:rPr>
              <a:t>xxx</a:t>
            </a:r>
          </a:p>
          <a:p>
            <a:pPr marL="228600" indent="-228600" algn="just" eaLnBrk="0" fontAlgn="base" hangingPunct="0">
              <a:lnSpc>
                <a:spcPts val="1200"/>
              </a:lnSpc>
              <a:spcBef>
                <a:spcPts val="60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kumimoji="0" lang="fr-FR" sz="12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Book" panose="020B0503020102020204" pitchFamily="34" charset="0"/>
                <a:cs typeface="Segoe UI Semilight" panose="020B0402040204020203" pitchFamily="34" charset="0"/>
              </a:rPr>
              <a:t>xxx</a:t>
            </a:r>
          </a:p>
          <a:p>
            <a:pPr marL="228600" indent="-228600" algn="just" eaLnBrk="0" fontAlgn="base" hangingPunct="0">
              <a:lnSpc>
                <a:spcPts val="1200"/>
              </a:lnSpc>
              <a:spcBef>
                <a:spcPts val="60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kumimoji="0" lang="fr-FR" sz="12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Book" panose="020B0503020102020204" pitchFamily="34" charset="0"/>
                <a:cs typeface="Segoe UI Semilight" panose="020B0402040204020203" pitchFamily="34" charset="0"/>
              </a:rPr>
              <a:t>xxx</a:t>
            </a:r>
          </a:p>
          <a:p>
            <a:pPr marL="228600" indent="-228600" algn="just" eaLnBrk="0" fontAlgn="base" hangingPunct="0">
              <a:lnSpc>
                <a:spcPts val="1200"/>
              </a:lnSpc>
              <a:spcBef>
                <a:spcPts val="60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kumimoji="0" lang="fr-FR" sz="12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Book" panose="020B0503020102020204" pitchFamily="34" charset="0"/>
                <a:cs typeface="Segoe UI Semilight" panose="020B0402040204020203" pitchFamily="34" charset="0"/>
              </a:rPr>
              <a:t>xxx</a:t>
            </a:r>
          </a:p>
          <a:p>
            <a:pPr marL="0" marR="0" lvl="0" indent="0" algn="just" defTabSz="914400" eaLnBrk="0" fontAlgn="base" latinLnBrk="0" hangingPunct="0">
              <a:lnSpc>
                <a:spcPts val="12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Franklin Gothic Book" panose="020B0503020102020204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16" name="Graphique 15" descr="Avertissement">
            <a:extLst>
              <a:ext uri="{FF2B5EF4-FFF2-40B4-BE49-F238E27FC236}">
                <a16:creationId xmlns:a16="http://schemas.microsoft.com/office/drawing/2014/main" id="{F998C6C6-207D-4E86-8A10-AABF4EF6827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0852" y="721433"/>
            <a:ext cx="267100" cy="222719"/>
          </a:xfrm>
          <a:prstGeom prst="rect">
            <a:avLst/>
          </a:prstGeom>
        </p:spPr>
      </p:pic>
      <p:pic>
        <p:nvPicPr>
          <p:cNvPr id="18" name="Picture 2" descr="brown wooden shelf with books">
            <a:extLst>
              <a:ext uri="{FF2B5EF4-FFF2-40B4-BE49-F238E27FC236}">
                <a16:creationId xmlns:a16="http://schemas.microsoft.com/office/drawing/2014/main" id="{CB3A24F1-B50E-40DD-9959-01F1F2856C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96" r="18737"/>
          <a:stretch/>
        </p:blipFill>
        <p:spPr bwMode="auto">
          <a:xfrm>
            <a:off x="632521" y="2592395"/>
            <a:ext cx="2844000" cy="159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brown wooden shelf with books">
            <a:extLst>
              <a:ext uri="{FF2B5EF4-FFF2-40B4-BE49-F238E27FC236}">
                <a16:creationId xmlns:a16="http://schemas.microsoft.com/office/drawing/2014/main" id="{77B15B0A-CB13-427C-95A4-B496B27E89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96" r="18737"/>
          <a:stretch/>
        </p:blipFill>
        <p:spPr bwMode="auto">
          <a:xfrm>
            <a:off x="3689351" y="2592395"/>
            <a:ext cx="2844000" cy="159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brown wooden shelf with books">
            <a:extLst>
              <a:ext uri="{FF2B5EF4-FFF2-40B4-BE49-F238E27FC236}">
                <a16:creationId xmlns:a16="http://schemas.microsoft.com/office/drawing/2014/main" id="{08B2BFA9-60DD-43B5-989C-BCA03345A1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96" r="18737"/>
          <a:stretch/>
        </p:blipFill>
        <p:spPr bwMode="auto">
          <a:xfrm>
            <a:off x="6746182" y="2592395"/>
            <a:ext cx="2844000" cy="159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brown wooden shelf with books">
            <a:extLst>
              <a:ext uri="{FF2B5EF4-FFF2-40B4-BE49-F238E27FC236}">
                <a16:creationId xmlns:a16="http://schemas.microsoft.com/office/drawing/2014/main" id="{5019AFA6-197D-49AD-9509-44640E09D0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96" r="18737"/>
          <a:stretch/>
        </p:blipFill>
        <p:spPr bwMode="auto">
          <a:xfrm>
            <a:off x="3689351" y="755547"/>
            <a:ext cx="2844000" cy="159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brown wooden shelf with books">
            <a:extLst>
              <a:ext uri="{FF2B5EF4-FFF2-40B4-BE49-F238E27FC236}">
                <a16:creationId xmlns:a16="http://schemas.microsoft.com/office/drawing/2014/main" id="{6319A54C-658D-41CB-A6BA-D89FF795BC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96" r="18737"/>
          <a:stretch/>
        </p:blipFill>
        <p:spPr bwMode="auto">
          <a:xfrm>
            <a:off x="6746182" y="755547"/>
            <a:ext cx="2844000" cy="159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brown wooden shelf with books">
            <a:extLst>
              <a:ext uri="{FF2B5EF4-FFF2-40B4-BE49-F238E27FC236}">
                <a16:creationId xmlns:a16="http://schemas.microsoft.com/office/drawing/2014/main" id="{59AD21B7-9E04-402F-BA32-2FE68339EF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96" r="18737"/>
          <a:stretch/>
        </p:blipFill>
        <p:spPr bwMode="auto">
          <a:xfrm>
            <a:off x="632521" y="4429243"/>
            <a:ext cx="2844000" cy="159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brown wooden shelf with books">
            <a:extLst>
              <a:ext uri="{FF2B5EF4-FFF2-40B4-BE49-F238E27FC236}">
                <a16:creationId xmlns:a16="http://schemas.microsoft.com/office/drawing/2014/main" id="{150C8B7B-BB85-45A9-B736-F23ED1DDB3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96" r="18737"/>
          <a:stretch/>
        </p:blipFill>
        <p:spPr bwMode="auto">
          <a:xfrm>
            <a:off x="3689351" y="4429243"/>
            <a:ext cx="2844000" cy="159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brown wooden shelf with books">
            <a:extLst>
              <a:ext uri="{FF2B5EF4-FFF2-40B4-BE49-F238E27FC236}">
                <a16:creationId xmlns:a16="http://schemas.microsoft.com/office/drawing/2014/main" id="{88541F0D-F039-4621-85EF-F6BFADD057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96" r="18737"/>
          <a:stretch/>
        </p:blipFill>
        <p:spPr bwMode="auto">
          <a:xfrm>
            <a:off x="6746182" y="4429243"/>
            <a:ext cx="2844000" cy="159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7110FEFC-0A30-4327-AD93-97F28F42B606}"/>
              </a:ext>
            </a:extLst>
          </p:cNvPr>
          <p:cNvSpPr txBox="1"/>
          <p:nvPr/>
        </p:nvSpPr>
        <p:spPr>
          <a:xfrm>
            <a:off x="5673080" y="109216"/>
            <a:ext cx="1548033" cy="6463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>
                <a:solidFill>
                  <a:schemeClr val="accent1"/>
                </a:solidFill>
              </a:rPr>
              <a:t>Nombre de pages à adapter en fonction du besoin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D1B8F2D-39C1-491D-A6CE-8B6104E2A417}"/>
              </a:ext>
            </a:extLst>
          </p:cNvPr>
          <p:cNvSpPr txBox="1"/>
          <p:nvPr/>
        </p:nvSpPr>
        <p:spPr>
          <a:xfrm>
            <a:off x="8505070" y="0"/>
            <a:ext cx="1399543" cy="6463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r>
              <a:rPr lang="fr-FR" sz="1200">
                <a:solidFill>
                  <a:schemeClr val="accent1"/>
                </a:solidFill>
              </a:rPr>
              <a:t>Coller ici le logo du </a:t>
            </a:r>
            <a:r>
              <a:rPr lang="fr-FR" sz="1200" err="1">
                <a:solidFill>
                  <a:schemeClr val="accent1"/>
                </a:solidFill>
              </a:rPr>
              <a:t>cofinanceur</a:t>
            </a:r>
            <a:endParaRPr lang="fr-FR" sz="12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764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 32">
            <a:extLst>
              <a:ext uri="{FF2B5EF4-FFF2-40B4-BE49-F238E27FC236}">
                <a16:creationId xmlns:a16="http://schemas.microsoft.com/office/drawing/2014/main" id="{05A31316-40BA-41FA-BF19-80EC249FAF4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34" name="Forme libre : forme 33">
            <a:extLst>
              <a:ext uri="{FF2B5EF4-FFF2-40B4-BE49-F238E27FC236}">
                <a16:creationId xmlns:a16="http://schemas.microsoft.com/office/drawing/2014/main" id="{F23B110D-E2BA-4027-B957-E7D9418CBF2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" y="-2501706"/>
            <a:ext cx="9905999" cy="5914417"/>
          </a:xfrm>
          <a:custGeom>
            <a:avLst/>
            <a:gdLst>
              <a:gd name="connsiteX0" fmla="*/ 0 w 9513651"/>
              <a:gd name="connsiteY0" fmla="*/ 155642 h 6070059"/>
              <a:gd name="connsiteX1" fmla="*/ 0 w 9513651"/>
              <a:gd name="connsiteY1" fmla="*/ 6070059 h 6070059"/>
              <a:gd name="connsiteX2" fmla="*/ 9513651 w 9513651"/>
              <a:gd name="connsiteY2" fmla="*/ 2859932 h 6070059"/>
              <a:gd name="connsiteX3" fmla="*/ 9513651 w 9513651"/>
              <a:gd name="connsiteY3" fmla="*/ 0 h 6070059"/>
              <a:gd name="connsiteX4" fmla="*/ 0 w 9513651"/>
              <a:gd name="connsiteY4" fmla="*/ 0 h 6070059"/>
              <a:gd name="connsiteX5" fmla="*/ 0 w 9513651"/>
              <a:gd name="connsiteY5" fmla="*/ 1731523 h 6070059"/>
              <a:gd name="connsiteX0" fmla="*/ 0 w 9513651"/>
              <a:gd name="connsiteY0" fmla="*/ 155642 h 6070059"/>
              <a:gd name="connsiteX1" fmla="*/ 0 w 9513651"/>
              <a:gd name="connsiteY1" fmla="*/ 6070059 h 6070059"/>
              <a:gd name="connsiteX2" fmla="*/ 9513651 w 9513651"/>
              <a:gd name="connsiteY2" fmla="*/ 2859932 h 6070059"/>
              <a:gd name="connsiteX3" fmla="*/ 9513651 w 9513651"/>
              <a:gd name="connsiteY3" fmla="*/ 0 h 6070059"/>
              <a:gd name="connsiteX4" fmla="*/ 0 w 9513651"/>
              <a:gd name="connsiteY4" fmla="*/ 1770435 h 6070059"/>
              <a:gd name="connsiteX5" fmla="*/ 0 w 9513651"/>
              <a:gd name="connsiteY5" fmla="*/ 1731523 h 6070059"/>
              <a:gd name="connsiteX0" fmla="*/ 0 w 9513651"/>
              <a:gd name="connsiteY0" fmla="*/ 0 h 5914417"/>
              <a:gd name="connsiteX1" fmla="*/ 0 w 9513651"/>
              <a:gd name="connsiteY1" fmla="*/ 5914417 h 5914417"/>
              <a:gd name="connsiteX2" fmla="*/ 9513651 w 9513651"/>
              <a:gd name="connsiteY2" fmla="*/ 2704290 h 5914417"/>
              <a:gd name="connsiteX3" fmla="*/ 9513651 w 9513651"/>
              <a:gd name="connsiteY3" fmla="*/ 1556427 h 5914417"/>
              <a:gd name="connsiteX4" fmla="*/ 0 w 9513651"/>
              <a:gd name="connsiteY4" fmla="*/ 1614793 h 5914417"/>
              <a:gd name="connsiteX5" fmla="*/ 0 w 9513651"/>
              <a:gd name="connsiteY5" fmla="*/ 1575881 h 5914417"/>
              <a:gd name="connsiteX0" fmla="*/ 10014 w 9523665"/>
              <a:gd name="connsiteY0" fmla="*/ 0 h 5914417"/>
              <a:gd name="connsiteX1" fmla="*/ 10014 w 9523665"/>
              <a:gd name="connsiteY1" fmla="*/ 5914417 h 5914417"/>
              <a:gd name="connsiteX2" fmla="*/ 9523665 w 9523665"/>
              <a:gd name="connsiteY2" fmla="*/ 2704290 h 5914417"/>
              <a:gd name="connsiteX3" fmla="*/ 9523665 w 9523665"/>
              <a:gd name="connsiteY3" fmla="*/ 1556427 h 5914417"/>
              <a:gd name="connsiteX4" fmla="*/ 10014 w 9523665"/>
              <a:gd name="connsiteY4" fmla="*/ 1614793 h 5914417"/>
              <a:gd name="connsiteX5" fmla="*/ 0 w 9523665"/>
              <a:gd name="connsiteY5" fmla="*/ 266845 h 5914417"/>
              <a:gd name="connsiteX0" fmla="*/ 50071 w 9563722"/>
              <a:gd name="connsiteY0" fmla="*/ 0 h 5914417"/>
              <a:gd name="connsiteX1" fmla="*/ 50071 w 9563722"/>
              <a:gd name="connsiteY1" fmla="*/ 5914417 h 5914417"/>
              <a:gd name="connsiteX2" fmla="*/ 9563722 w 9563722"/>
              <a:gd name="connsiteY2" fmla="*/ 2704290 h 5914417"/>
              <a:gd name="connsiteX3" fmla="*/ 9563722 w 9563722"/>
              <a:gd name="connsiteY3" fmla="*/ 1556427 h 5914417"/>
              <a:gd name="connsiteX4" fmla="*/ 0 w 9563722"/>
              <a:gd name="connsiteY4" fmla="*/ 1566667 h 5914417"/>
              <a:gd name="connsiteX5" fmla="*/ 40057 w 9563722"/>
              <a:gd name="connsiteY5" fmla="*/ 266845 h 5914417"/>
              <a:gd name="connsiteX0" fmla="*/ 10014 w 9523665"/>
              <a:gd name="connsiteY0" fmla="*/ 0 h 5914417"/>
              <a:gd name="connsiteX1" fmla="*/ 10014 w 9523665"/>
              <a:gd name="connsiteY1" fmla="*/ 5914417 h 5914417"/>
              <a:gd name="connsiteX2" fmla="*/ 9523665 w 9523665"/>
              <a:gd name="connsiteY2" fmla="*/ 2704290 h 5914417"/>
              <a:gd name="connsiteX3" fmla="*/ 9523665 w 9523665"/>
              <a:gd name="connsiteY3" fmla="*/ 1556427 h 5914417"/>
              <a:gd name="connsiteX4" fmla="*/ 20029 w 9523665"/>
              <a:gd name="connsiteY4" fmla="*/ 1566667 h 5914417"/>
              <a:gd name="connsiteX5" fmla="*/ 0 w 9523665"/>
              <a:gd name="connsiteY5" fmla="*/ 266845 h 5914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523665" h="5914417">
                <a:moveTo>
                  <a:pt x="10014" y="0"/>
                </a:moveTo>
                <a:lnTo>
                  <a:pt x="10014" y="5914417"/>
                </a:lnTo>
                <a:lnTo>
                  <a:pt x="9523665" y="2704290"/>
                </a:lnTo>
                <a:lnTo>
                  <a:pt x="9523665" y="1556427"/>
                </a:lnTo>
                <a:lnTo>
                  <a:pt x="20029" y="1566667"/>
                </a:lnTo>
                <a:lnTo>
                  <a:pt x="0" y="266845"/>
                </a:lnTo>
              </a:path>
            </a:pathLst>
          </a:custGeom>
          <a:solidFill>
            <a:schemeClr val="bg1">
              <a:lumMod val="95000"/>
              <a:alpha val="60000"/>
            </a:schemeClr>
          </a:solidFill>
          <a:ln>
            <a:noFill/>
          </a:ln>
          <a:effectLst>
            <a:outerShdw blurRad="190500" dist="381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Forme libre : forme 37">
            <a:extLst>
              <a:ext uri="{FF2B5EF4-FFF2-40B4-BE49-F238E27FC236}">
                <a16:creationId xmlns:a16="http://schemas.microsoft.com/office/drawing/2014/main" id="{22C0433D-6193-4A00-9872-AABF4E0A960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flipH="1" flipV="1">
            <a:off x="0" y="3518002"/>
            <a:ext cx="9921552" cy="5890907"/>
          </a:xfrm>
          <a:custGeom>
            <a:avLst/>
            <a:gdLst>
              <a:gd name="connsiteX0" fmla="*/ 0 w 9513651"/>
              <a:gd name="connsiteY0" fmla="*/ 155642 h 6070059"/>
              <a:gd name="connsiteX1" fmla="*/ 0 w 9513651"/>
              <a:gd name="connsiteY1" fmla="*/ 6070059 h 6070059"/>
              <a:gd name="connsiteX2" fmla="*/ 9513651 w 9513651"/>
              <a:gd name="connsiteY2" fmla="*/ 2859932 h 6070059"/>
              <a:gd name="connsiteX3" fmla="*/ 9513651 w 9513651"/>
              <a:gd name="connsiteY3" fmla="*/ 0 h 6070059"/>
              <a:gd name="connsiteX4" fmla="*/ 0 w 9513651"/>
              <a:gd name="connsiteY4" fmla="*/ 0 h 6070059"/>
              <a:gd name="connsiteX5" fmla="*/ 0 w 9513651"/>
              <a:gd name="connsiteY5" fmla="*/ 1731523 h 6070059"/>
              <a:gd name="connsiteX0" fmla="*/ 0 w 9513651"/>
              <a:gd name="connsiteY0" fmla="*/ 155642 h 6070059"/>
              <a:gd name="connsiteX1" fmla="*/ 0 w 9513651"/>
              <a:gd name="connsiteY1" fmla="*/ 6070059 h 6070059"/>
              <a:gd name="connsiteX2" fmla="*/ 9513651 w 9513651"/>
              <a:gd name="connsiteY2" fmla="*/ 2859932 h 6070059"/>
              <a:gd name="connsiteX3" fmla="*/ 9513651 w 9513651"/>
              <a:gd name="connsiteY3" fmla="*/ 0 h 6070059"/>
              <a:gd name="connsiteX4" fmla="*/ 0 w 9513651"/>
              <a:gd name="connsiteY4" fmla="*/ 1770435 h 6070059"/>
              <a:gd name="connsiteX5" fmla="*/ 0 w 9513651"/>
              <a:gd name="connsiteY5" fmla="*/ 1731523 h 6070059"/>
              <a:gd name="connsiteX0" fmla="*/ 0 w 9513651"/>
              <a:gd name="connsiteY0" fmla="*/ 0 h 5914417"/>
              <a:gd name="connsiteX1" fmla="*/ 0 w 9513651"/>
              <a:gd name="connsiteY1" fmla="*/ 5914417 h 5914417"/>
              <a:gd name="connsiteX2" fmla="*/ 9513651 w 9513651"/>
              <a:gd name="connsiteY2" fmla="*/ 2704290 h 5914417"/>
              <a:gd name="connsiteX3" fmla="*/ 9513651 w 9513651"/>
              <a:gd name="connsiteY3" fmla="*/ 1556427 h 5914417"/>
              <a:gd name="connsiteX4" fmla="*/ 0 w 9513651"/>
              <a:gd name="connsiteY4" fmla="*/ 1614793 h 5914417"/>
              <a:gd name="connsiteX5" fmla="*/ 0 w 9513651"/>
              <a:gd name="connsiteY5" fmla="*/ 1575881 h 5914417"/>
              <a:gd name="connsiteX0" fmla="*/ 10014 w 9523665"/>
              <a:gd name="connsiteY0" fmla="*/ 0 h 5914417"/>
              <a:gd name="connsiteX1" fmla="*/ 10014 w 9523665"/>
              <a:gd name="connsiteY1" fmla="*/ 5914417 h 5914417"/>
              <a:gd name="connsiteX2" fmla="*/ 9523665 w 9523665"/>
              <a:gd name="connsiteY2" fmla="*/ 2704290 h 5914417"/>
              <a:gd name="connsiteX3" fmla="*/ 9523665 w 9523665"/>
              <a:gd name="connsiteY3" fmla="*/ 1556427 h 5914417"/>
              <a:gd name="connsiteX4" fmla="*/ 10014 w 9523665"/>
              <a:gd name="connsiteY4" fmla="*/ 1614793 h 5914417"/>
              <a:gd name="connsiteX5" fmla="*/ 0 w 9523665"/>
              <a:gd name="connsiteY5" fmla="*/ 266845 h 5914417"/>
              <a:gd name="connsiteX0" fmla="*/ 50071 w 9563722"/>
              <a:gd name="connsiteY0" fmla="*/ 0 h 5914417"/>
              <a:gd name="connsiteX1" fmla="*/ 50071 w 9563722"/>
              <a:gd name="connsiteY1" fmla="*/ 5914417 h 5914417"/>
              <a:gd name="connsiteX2" fmla="*/ 9563722 w 9563722"/>
              <a:gd name="connsiteY2" fmla="*/ 2704290 h 5914417"/>
              <a:gd name="connsiteX3" fmla="*/ 9563722 w 9563722"/>
              <a:gd name="connsiteY3" fmla="*/ 1556427 h 5914417"/>
              <a:gd name="connsiteX4" fmla="*/ 0 w 9563722"/>
              <a:gd name="connsiteY4" fmla="*/ 1566667 h 5914417"/>
              <a:gd name="connsiteX5" fmla="*/ 40057 w 9563722"/>
              <a:gd name="connsiteY5" fmla="*/ 266845 h 5914417"/>
              <a:gd name="connsiteX0" fmla="*/ 10014 w 9523665"/>
              <a:gd name="connsiteY0" fmla="*/ 0 h 5914417"/>
              <a:gd name="connsiteX1" fmla="*/ 10014 w 9523665"/>
              <a:gd name="connsiteY1" fmla="*/ 5914417 h 5914417"/>
              <a:gd name="connsiteX2" fmla="*/ 9523665 w 9523665"/>
              <a:gd name="connsiteY2" fmla="*/ 2704290 h 5914417"/>
              <a:gd name="connsiteX3" fmla="*/ 9523665 w 9523665"/>
              <a:gd name="connsiteY3" fmla="*/ 1556427 h 5914417"/>
              <a:gd name="connsiteX4" fmla="*/ 20029 w 9523665"/>
              <a:gd name="connsiteY4" fmla="*/ 1566667 h 5914417"/>
              <a:gd name="connsiteX5" fmla="*/ 0 w 9523665"/>
              <a:gd name="connsiteY5" fmla="*/ 266845 h 5914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523665" h="5914417">
                <a:moveTo>
                  <a:pt x="10014" y="0"/>
                </a:moveTo>
                <a:lnTo>
                  <a:pt x="10014" y="5914417"/>
                </a:lnTo>
                <a:lnTo>
                  <a:pt x="9523665" y="2704290"/>
                </a:lnTo>
                <a:lnTo>
                  <a:pt x="9523665" y="1556427"/>
                </a:lnTo>
                <a:lnTo>
                  <a:pt x="20029" y="1566667"/>
                </a:lnTo>
                <a:lnTo>
                  <a:pt x="0" y="266845"/>
                </a:lnTo>
              </a:path>
            </a:pathLst>
          </a:custGeom>
          <a:solidFill>
            <a:srgbClr val="EA6437">
              <a:alpha val="89000"/>
            </a:srgbClr>
          </a:solidFill>
          <a:ln>
            <a:noFill/>
          </a:ln>
          <a:effectLst>
            <a:outerShdw blurRad="139700" dist="38100" dir="16200000" rotWithShape="0">
              <a:prstClr val="black">
                <a:alpha val="50000"/>
              </a:prst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69E1A56F-DE52-4B0E-A238-07B8AC5A769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20552" y="6463455"/>
            <a:ext cx="7680657" cy="182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50000"/>
              </a:lnSpc>
              <a:spcAft>
                <a:spcPts val="1000"/>
              </a:spcAft>
            </a:pPr>
            <a:r>
              <a:rPr lang="fr-FR" sz="1050">
                <a:solidFill>
                  <a:schemeClr val="bg1"/>
                </a:solidFill>
                <a:latin typeface="Futura Bk BT" panose="020B0502020204020303" pitchFamily="34" charset="0"/>
                <a:cs typeface="Lucida Sans Unicode" panose="020B0602030504020204" pitchFamily="34" charset="0"/>
              </a:rPr>
              <a:t>Ce diagnostic est réalisé par le cabinet </a:t>
            </a:r>
            <a:r>
              <a:rPr lang="fr-FR" sz="1050" b="1">
                <a:solidFill>
                  <a:schemeClr val="bg1"/>
                </a:solidFill>
                <a:highlight>
                  <a:srgbClr val="FFFF00"/>
                </a:highlight>
                <a:latin typeface="Futura Bk BT" panose="020B0502020204020303" pitchFamily="34" charset="0"/>
                <a:cs typeface="Lucida Sans Unicode" panose="020B0602030504020204" pitchFamily="34" charset="0"/>
              </a:rPr>
              <a:t>XX</a:t>
            </a:r>
            <a:r>
              <a:rPr lang="fr-FR" sz="1050">
                <a:solidFill>
                  <a:schemeClr val="bg1"/>
                </a:solidFill>
                <a:highlight>
                  <a:srgbClr val="FFFF00"/>
                </a:highlight>
                <a:latin typeface="Futura Bk BT" panose="020B0502020204020303" pitchFamily="34" charset="0"/>
                <a:cs typeface="Lucida Sans Unicode" panose="020B0602030504020204" pitchFamily="34" charset="0"/>
              </a:rPr>
              <a:t>X</a:t>
            </a:r>
            <a:r>
              <a:rPr lang="fr-FR" sz="1050">
                <a:solidFill>
                  <a:schemeClr val="bg1"/>
                </a:solidFill>
                <a:latin typeface="Futura Bk BT" panose="020B0502020204020303" pitchFamily="34" charset="0"/>
                <a:cs typeface="Lucida Sans Unicode" panose="020B0602030504020204" pitchFamily="34" charset="0"/>
              </a:rPr>
              <a:t> et cofinancé par </a:t>
            </a:r>
            <a:r>
              <a:rPr lang="fr-FR" sz="1050">
                <a:solidFill>
                  <a:schemeClr val="bg1"/>
                </a:solidFill>
                <a:highlight>
                  <a:srgbClr val="FFFF00"/>
                </a:highlight>
                <a:latin typeface="Futura Bk BT" panose="020B0502020204020303" pitchFamily="34" charset="0"/>
                <a:cs typeface="Lucida Sans Unicode" panose="020B0602030504020204" pitchFamily="34" charset="0"/>
              </a:rPr>
              <a:t>XXX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48D7DD-08A9-4125-99D5-F6E94619AF5B}"/>
              </a:ext>
            </a:extLst>
          </p:cNvPr>
          <p:cNvSpPr/>
          <p:nvPr/>
        </p:nvSpPr>
        <p:spPr>
          <a:xfrm>
            <a:off x="-375592" y="-1335715"/>
            <a:ext cx="10729192" cy="1317894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D09D5CF-8436-4D4F-AF45-8269FD42E194}"/>
              </a:ext>
            </a:extLst>
          </p:cNvPr>
          <p:cNvSpPr/>
          <p:nvPr/>
        </p:nvSpPr>
        <p:spPr>
          <a:xfrm>
            <a:off x="-375592" y="6875821"/>
            <a:ext cx="10729192" cy="1317894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2FE6FB4-0873-4D81-84E1-34652596D008}"/>
              </a:ext>
            </a:extLst>
          </p:cNvPr>
          <p:cNvSpPr txBox="1"/>
          <p:nvPr/>
        </p:nvSpPr>
        <p:spPr>
          <a:xfrm>
            <a:off x="2216696" y="144710"/>
            <a:ext cx="1399543" cy="6463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r>
              <a:rPr lang="fr-FR" sz="1200">
                <a:solidFill>
                  <a:schemeClr val="accent1"/>
                </a:solidFill>
              </a:rPr>
              <a:t>Coller ici le logo du </a:t>
            </a:r>
            <a:r>
              <a:rPr lang="fr-FR" sz="1200" err="1">
                <a:solidFill>
                  <a:schemeClr val="accent1"/>
                </a:solidFill>
              </a:rPr>
              <a:t>cofinanceur</a:t>
            </a:r>
            <a:endParaRPr lang="fr-FR" sz="1200">
              <a:solidFill>
                <a:schemeClr val="accent1"/>
              </a:solidFill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6B4D2241-C11F-72DD-2AE4-DF12E21868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73" y="93677"/>
            <a:ext cx="1639457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058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B6D5D960-3755-4505-9705-B1FC02FB30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4193" y="-4510"/>
            <a:ext cx="7355227" cy="599160"/>
          </a:xfrm>
        </p:spPr>
        <p:txBody>
          <a:bodyPr>
            <a:normAutofit/>
          </a:bodyPr>
          <a:lstStyle/>
          <a:p>
            <a:r>
              <a:rPr lang="fr-FR" sz="1600" b="1">
                <a:latin typeface="Franklin Gothic Book" panose="020B0503020102020204" pitchFamily="34" charset="0"/>
              </a:rPr>
              <a:t>Présentation de l’entreprise : </a:t>
            </a:r>
            <a:r>
              <a:rPr lang="fr-FR" sz="1600" b="1" i="1">
                <a:solidFill>
                  <a:schemeClr val="tx1"/>
                </a:solidFill>
                <a:highlight>
                  <a:srgbClr val="FFFF00"/>
                </a:highlight>
                <a:latin typeface="Franklin Gothic Book" panose="020B0503020102020204" pitchFamily="34" charset="0"/>
              </a:rPr>
              <a:t>Nom de l’entreprise</a:t>
            </a:r>
          </a:p>
        </p:txBody>
      </p:sp>
      <p:sp>
        <p:nvSpPr>
          <p:cNvPr id="10" name="Espace réservé du numéro de diapositive 1">
            <a:extLst>
              <a:ext uri="{FF2B5EF4-FFF2-40B4-BE49-F238E27FC236}">
                <a16:creationId xmlns:a16="http://schemas.microsoft.com/office/drawing/2014/main" id="{C768B641-2035-4E2B-9EBA-6B8A9B972D08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>
          <a:xfrm>
            <a:off x="8913440" y="6385251"/>
            <a:ext cx="497260" cy="385015"/>
          </a:xfrm>
        </p:spPr>
        <p:txBody>
          <a:bodyPr/>
          <a:lstStyle/>
          <a:p>
            <a:fld id="{CF4668DC-857F-487D-BFFA-8C0CA5037977}" type="slidenum">
              <a:rPr lang="fr-BE" smtClean="0">
                <a:latin typeface="Franklin Gothic Book" panose="020B0503020102020204" pitchFamily="34" charset="0"/>
              </a:rPr>
              <a:t>2</a:t>
            </a:fld>
            <a:endParaRPr lang="fr-BE">
              <a:latin typeface="Franklin Gothic Book" panose="020B050302010202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A14B328-D967-410E-A7F5-467B18CF965E}"/>
              </a:ext>
            </a:extLst>
          </p:cNvPr>
          <p:cNvSpPr txBox="1"/>
          <p:nvPr/>
        </p:nvSpPr>
        <p:spPr>
          <a:xfrm>
            <a:off x="8506457" y="0"/>
            <a:ext cx="1399543" cy="6463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r>
              <a:rPr lang="fr-FR" sz="1200">
                <a:solidFill>
                  <a:schemeClr val="accent1"/>
                </a:solidFill>
              </a:rPr>
              <a:t>Coller ici le logo du </a:t>
            </a:r>
            <a:r>
              <a:rPr lang="fr-FR" sz="1200" err="1">
                <a:solidFill>
                  <a:schemeClr val="accent1"/>
                </a:solidFill>
              </a:rPr>
              <a:t>cofinanceur</a:t>
            </a:r>
            <a:endParaRPr lang="fr-FR" sz="1200">
              <a:solidFill>
                <a:schemeClr val="accent1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8CCA2EA-4AAA-9BA0-AB20-1F977E0681F8}"/>
              </a:ext>
            </a:extLst>
          </p:cNvPr>
          <p:cNvSpPr txBox="1"/>
          <p:nvPr/>
        </p:nvSpPr>
        <p:spPr>
          <a:xfrm>
            <a:off x="5544069" y="49580"/>
            <a:ext cx="2077655" cy="83099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r>
              <a:rPr lang="fr-FR" sz="1200">
                <a:solidFill>
                  <a:schemeClr val="accent1"/>
                </a:solidFill>
              </a:rPr>
              <a:t>Coller ici le logo de l’entreprise</a:t>
            </a:r>
          </a:p>
          <a:p>
            <a:pPr algn="ctr"/>
            <a:endParaRPr lang="fr-FR" sz="1200">
              <a:solidFill>
                <a:schemeClr val="accent1"/>
              </a:solidFill>
            </a:endParaRPr>
          </a:p>
        </p:txBody>
      </p:sp>
      <p:sp>
        <p:nvSpPr>
          <p:cNvPr id="23" name="TextBox 4">
            <a:extLst>
              <a:ext uri="{FF2B5EF4-FFF2-40B4-BE49-F238E27FC236}">
                <a16:creationId xmlns:a16="http://schemas.microsoft.com/office/drawing/2014/main" id="{D7C2876C-42AC-7D40-A8EC-850806C06643}"/>
              </a:ext>
            </a:extLst>
          </p:cNvPr>
          <p:cNvSpPr txBox="1"/>
          <p:nvPr/>
        </p:nvSpPr>
        <p:spPr>
          <a:xfrm>
            <a:off x="557231" y="944283"/>
            <a:ext cx="2827645" cy="615553"/>
          </a:xfrm>
          <a:prstGeom prst="rect">
            <a:avLst/>
          </a:prstGeom>
          <a:solidFill>
            <a:schemeClr val="accent1"/>
          </a:solidFill>
        </p:spPr>
        <p:txBody>
          <a:bodyPr wrap="square" lIns="121920" tIns="60960" rIns="121920" bIns="60960" rtlCol="0" anchor="b" anchorCtr="0">
            <a:spAutoFit/>
          </a:bodyPr>
          <a:lstStyle/>
          <a:p>
            <a:pPr algn="ctr"/>
            <a:r>
              <a:rPr lang="fr-FR" sz="1600">
                <a:solidFill>
                  <a:schemeClr val="bg1"/>
                </a:solidFill>
                <a:latin typeface="Franklin Gothic Book" panose="020B0503020102020204" pitchFamily="34" charset="0"/>
                <a:ea typeface="+mj-ea"/>
                <a:cs typeface="+mj-cs"/>
              </a:rPr>
              <a:t>Informations sur l’entreprise</a:t>
            </a:r>
          </a:p>
          <a:p>
            <a:endParaRPr lang="fr-FR" sz="1600">
              <a:solidFill>
                <a:schemeClr val="bg1"/>
              </a:solidFill>
              <a:latin typeface="Franklin Gothic Book" panose="020B0503020102020204" pitchFamily="34" charset="0"/>
              <a:ea typeface="+mj-ea"/>
              <a:cs typeface="+mj-cs"/>
            </a:endParaRPr>
          </a:p>
        </p:txBody>
      </p:sp>
      <p:sp>
        <p:nvSpPr>
          <p:cNvPr id="24" name="TextBox 5">
            <a:extLst>
              <a:ext uri="{FF2B5EF4-FFF2-40B4-BE49-F238E27FC236}">
                <a16:creationId xmlns:a16="http://schemas.microsoft.com/office/drawing/2014/main" id="{7554E936-7DF8-E634-D737-5ED427209CBD}"/>
              </a:ext>
            </a:extLst>
          </p:cNvPr>
          <p:cNvSpPr txBox="1"/>
          <p:nvPr/>
        </p:nvSpPr>
        <p:spPr>
          <a:xfrm>
            <a:off x="557230" y="1559835"/>
            <a:ext cx="2827645" cy="36336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square" lIns="121920" tIns="60960" rIns="121920" bIns="60960" rtlCol="0">
            <a:noAutofit/>
          </a:bodyPr>
          <a:lstStyle/>
          <a:p>
            <a:r>
              <a:rPr lang="fr-FR" sz="1050">
                <a:latin typeface="Franklin Gothic Book" panose="020B0503020102020204" pitchFamily="34" charset="0"/>
              </a:rPr>
              <a:t>Effectif : </a:t>
            </a:r>
            <a:r>
              <a:rPr lang="fr-FR" sz="1000" i="1">
                <a:latin typeface="Franklin Gothic Book" panose="020B0503020102020204" pitchFamily="34" charset="0"/>
              </a:rPr>
              <a:t>Compléter les informations de l’entreprise à partir de la Matrice Excel de diagnostic - onglet « découverte de l’entreprise »</a:t>
            </a:r>
          </a:p>
          <a:p>
            <a:endParaRPr lang="fr-FR" sz="1050" i="1">
              <a:highlight>
                <a:srgbClr val="FFFF00"/>
              </a:highlight>
              <a:latin typeface="Franklin Gothic Book" panose="020B0503020102020204" pitchFamily="34" charset="0"/>
            </a:endParaRPr>
          </a:p>
          <a:p>
            <a:r>
              <a:rPr lang="fr-FR" sz="1050">
                <a:latin typeface="Franklin Gothic Book" panose="020B0503020102020204" pitchFamily="34" charset="0"/>
              </a:rPr>
              <a:t>Chiffre d’affaires :</a:t>
            </a:r>
            <a:r>
              <a:rPr lang="fr-FR" sz="1000">
                <a:latin typeface="Franklin Gothic Book" panose="020B0503020102020204" pitchFamily="34" charset="0"/>
              </a:rPr>
              <a:t> </a:t>
            </a:r>
            <a:r>
              <a:rPr lang="fr-FR" sz="1000" i="1">
                <a:latin typeface="Franklin Gothic Book" panose="020B0503020102020204" pitchFamily="34" charset="0"/>
              </a:rPr>
              <a:t>(à renseigner à partir de vos échanges avec l’entreprise)</a:t>
            </a:r>
            <a:endParaRPr lang="fr-FR" sz="1050">
              <a:latin typeface="Franklin Gothic Book" panose="020B0503020102020204" pitchFamily="34" charset="0"/>
            </a:endParaRPr>
          </a:p>
          <a:p>
            <a:endParaRPr lang="fr-FR" sz="1050">
              <a:latin typeface="Franklin Gothic Book" panose="020B0503020102020204" pitchFamily="34" charset="0"/>
            </a:endParaRPr>
          </a:p>
          <a:p>
            <a:r>
              <a:rPr lang="fr-FR" sz="1050">
                <a:latin typeface="Franklin Gothic Book" panose="020B0503020102020204" pitchFamily="34" charset="0"/>
              </a:rPr>
              <a:t>Date de création : </a:t>
            </a:r>
          </a:p>
          <a:p>
            <a:endParaRPr lang="fr-FR" sz="1050">
              <a:latin typeface="Franklin Gothic Book" panose="020B0503020102020204" pitchFamily="34" charset="0"/>
            </a:endParaRPr>
          </a:p>
          <a:p>
            <a:r>
              <a:rPr lang="fr-FR" sz="1050">
                <a:latin typeface="Franklin Gothic Book" panose="020B0503020102020204" pitchFamily="34" charset="0"/>
              </a:rPr>
              <a:t>Les dirigeants et leur ancienneté :</a:t>
            </a:r>
          </a:p>
          <a:p>
            <a:endParaRPr lang="fr-FR" sz="1050">
              <a:latin typeface="Franklin Gothic Book" panose="020B0503020102020204" pitchFamily="34" charset="0"/>
            </a:endParaRPr>
          </a:p>
          <a:p>
            <a:r>
              <a:rPr lang="fr-FR" sz="1050">
                <a:latin typeface="Franklin Gothic Book" panose="020B0503020102020204" pitchFamily="34" charset="0"/>
              </a:rPr>
              <a:t>Appartenance à un groupement : </a:t>
            </a:r>
          </a:p>
          <a:p>
            <a:endParaRPr lang="fr-FR" sz="1050">
              <a:latin typeface="Franklin Gothic Book" panose="020B0503020102020204" pitchFamily="34" charset="0"/>
            </a:endParaRPr>
          </a:p>
          <a:p>
            <a:r>
              <a:rPr lang="fr-FR" sz="1050">
                <a:latin typeface="Franklin Gothic Book" panose="020B0503020102020204" pitchFamily="34" charset="0"/>
              </a:rPr>
              <a:t>Etablissement secondaires :</a:t>
            </a:r>
          </a:p>
          <a:p>
            <a:endParaRPr lang="fr-FR" sz="1050">
              <a:latin typeface="Franklin Gothic Book" panose="020B0503020102020204" pitchFamily="34" charset="0"/>
            </a:endParaRPr>
          </a:p>
        </p:txBody>
      </p:sp>
      <p:sp>
        <p:nvSpPr>
          <p:cNvPr id="26" name="TextBox 11">
            <a:extLst>
              <a:ext uri="{FF2B5EF4-FFF2-40B4-BE49-F238E27FC236}">
                <a16:creationId xmlns:a16="http://schemas.microsoft.com/office/drawing/2014/main" id="{F9A59C16-9259-9AA7-D03B-363B04551EF0}"/>
              </a:ext>
            </a:extLst>
          </p:cNvPr>
          <p:cNvSpPr txBox="1"/>
          <p:nvPr/>
        </p:nvSpPr>
        <p:spPr>
          <a:xfrm>
            <a:off x="3640239" y="1559836"/>
            <a:ext cx="2827645" cy="36336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121920" tIns="60960" rIns="121920" bIns="60960" rtlCol="0">
            <a:noAutofit/>
          </a:bodyPr>
          <a:lstStyle/>
          <a:p>
            <a:r>
              <a:rPr lang="fr-FR" sz="1050">
                <a:latin typeface="Franklin Gothic Book" panose="020B0503020102020204" pitchFamily="34" charset="0"/>
              </a:rPr>
              <a:t>Activité principale :</a:t>
            </a:r>
            <a:r>
              <a:rPr lang="fr-FR" sz="1000" i="1">
                <a:latin typeface="Franklin Gothic Book" panose="020B0503020102020204" pitchFamily="34" charset="0"/>
              </a:rPr>
              <a:t>Compléter les informations de l’entreprise à partir de la Matrice Excel de diagnostic - onglet « découverte de l’entreprise »</a:t>
            </a:r>
          </a:p>
          <a:p>
            <a:endParaRPr lang="fr-FR" sz="1050">
              <a:latin typeface="Franklin Gothic Book" panose="020B0503020102020204" pitchFamily="34" charset="0"/>
            </a:endParaRPr>
          </a:p>
          <a:p>
            <a:r>
              <a:rPr lang="fr-FR" sz="1050">
                <a:latin typeface="Franklin Gothic Book" panose="020B0503020102020204" pitchFamily="34" charset="0"/>
              </a:rPr>
              <a:t>Activités secondaires : </a:t>
            </a:r>
          </a:p>
          <a:p>
            <a:endParaRPr lang="fr-FR" sz="1050">
              <a:latin typeface="Franklin Gothic Book" panose="020B0503020102020204" pitchFamily="34" charset="0"/>
            </a:endParaRPr>
          </a:p>
          <a:p>
            <a:r>
              <a:rPr lang="fr-FR" sz="1050">
                <a:latin typeface="Franklin Gothic Book" panose="020B0503020102020204" pitchFamily="34" charset="0"/>
              </a:rPr>
              <a:t>Marché principaux : </a:t>
            </a:r>
          </a:p>
          <a:p>
            <a:endParaRPr lang="fr-FR" sz="1050">
              <a:latin typeface="Franklin Gothic Book" panose="020B0503020102020204" pitchFamily="34" charset="0"/>
            </a:endParaRPr>
          </a:p>
          <a:p>
            <a:r>
              <a:rPr lang="fr-FR" sz="1050">
                <a:latin typeface="Franklin Gothic Book" panose="020B0503020102020204" pitchFamily="34" charset="0"/>
              </a:rPr>
              <a:t>Types de marchés : </a:t>
            </a:r>
          </a:p>
          <a:p>
            <a:endParaRPr lang="fr-FR" sz="1050">
              <a:latin typeface="Franklin Gothic Book" panose="020B0503020102020204" pitchFamily="34" charset="0"/>
            </a:endParaRPr>
          </a:p>
          <a:p>
            <a:r>
              <a:rPr lang="fr-FR" sz="1050">
                <a:latin typeface="Franklin Gothic Book" panose="020B0503020102020204" pitchFamily="34" charset="0"/>
              </a:rPr>
              <a:t>Principaux clients : </a:t>
            </a:r>
          </a:p>
          <a:p>
            <a:endParaRPr lang="fr-FR" sz="1050">
              <a:latin typeface="Franklin Gothic Book" panose="020B0503020102020204" pitchFamily="34" charset="0"/>
            </a:endParaRPr>
          </a:p>
          <a:p>
            <a:endParaRPr lang="en-US" sz="1050">
              <a:latin typeface="Franklin Gothic Book" panose="020B0503020102020204" pitchFamily="34" charset="0"/>
            </a:endParaRPr>
          </a:p>
        </p:txBody>
      </p:sp>
      <p:sp>
        <p:nvSpPr>
          <p:cNvPr id="27" name="TextBox 14">
            <a:extLst>
              <a:ext uri="{FF2B5EF4-FFF2-40B4-BE49-F238E27FC236}">
                <a16:creationId xmlns:a16="http://schemas.microsoft.com/office/drawing/2014/main" id="{90376701-97BA-462F-BA7C-EA12651F30FF}"/>
              </a:ext>
            </a:extLst>
          </p:cNvPr>
          <p:cNvSpPr txBox="1"/>
          <p:nvPr/>
        </p:nvSpPr>
        <p:spPr>
          <a:xfrm>
            <a:off x="6723246" y="944283"/>
            <a:ext cx="2827645" cy="615553"/>
          </a:xfrm>
          <a:prstGeom prst="rect">
            <a:avLst/>
          </a:prstGeom>
          <a:solidFill>
            <a:schemeClr val="accent1"/>
          </a:solidFill>
        </p:spPr>
        <p:txBody>
          <a:bodyPr wrap="square" lIns="121920" tIns="60960" rIns="121920" bIns="60960" rtlCol="0" anchor="b" anchorCtr="0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Franklin Gothic Book" panose="020B0503020102020204" pitchFamily="34" charset="0"/>
              </a:rPr>
              <a:t>Usage du numérique </a:t>
            </a:r>
            <a:r>
              <a:rPr lang="en-US" sz="1600" err="1">
                <a:solidFill>
                  <a:schemeClr val="bg1"/>
                </a:solidFill>
                <a:latin typeface="Franklin Gothic Book" panose="020B0503020102020204" pitchFamily="34" charset="0"/>
              </a:rPr>
              <a:t>selon</a:t>
            </a:r>
            <a:r>
              <a:rPr lang="en-US" sz="16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Franklin Gothic Book" panose="020B0503020102020204" pitchFamily="34" charset="0"/>
              </a:rPr>
              <a:t>l’entreprise</a:t>
            </a:r>
            <a:r>
              <a:rPr lang="en-US" sz="16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</a:p>
        </p:txBody>
      </p:sp>
      <p:sp>
        <p:nvSpPr>
          <p:cNvPr id="28" name="TextBox 15">
            <a:extLst>
              <a:ext uri="{FF2B5EF4-FFF2-40B4-BE49-F238E27FC236}">
                <a16:creationId xmlns:a16="http://schemas.microsoft.com/office/drawing/2014/main" id="{B665A679-9600-63C1-B7C7-BAE03CFC0F11}"/>
              </a:ext>
            </a:extLst>
          </p:cNvPr>
          <p:cNvSpPr txBox="1"/>
          <p:nvPr/>
        </p:nvSpPr>
        <p:spPr>
          <a:xfrm>
            <a:off x="6723247" y="1559836"/>
            <a:ext cx="2827645" cy="36336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121920" tIns="60960" rIns="121920" bIns="60960" rtlCol="0">
            <a:noAutofit/>
          </a:bodyPr>
          <a:lstStyle/>
          <a:p>
            <a:r>
              <a:rPr lang="fr-FR" sz="1050" b="1">
                <a:latin typeface="Franklin Gothic Book" panose="020B0503020102020204" pitchFamily="34" charset="0"/>
              </a:rPr>
              <a:t>Maturité forte </a:t>
            </a:r>
            <a:r>
              <a:rPr lang="fr-FR" sz="1050">
                <a:latin typeface="Franklin Gothic Book" panose="020B0503020102020204" pitchFamily="34" charset="0"/>
              </a:rPr>
              <a:t>estimée par fonction :</a:t>
            </a:r>
          </a:p>
          <a:p>
            <a:r>
              <a:rPr lang="fr-FR" sz="1000" i="1">
                <a:latin typeface="Franklin Gothic Book" panose="020B0503020102020204" pitchFamily="34" charset="0"/>
              </a:rPr>
              <a:t>Compléter les informations de l’entreprise à partir de la Matrice Excel de diagnostic - onglet « découverte de l’entreprise »</a:t>
            </a:r>
          </a:p>
          <a:p>
            <a:endParaRPr lang="fr-FR" sz="1050">
              <a:latin typeface="Franklin Gothic Book" panose="020B0503020102020204" pitchFamily="34" charset="0"/>
            </a:endParaRPr>
          </a:p>
          <a:p>
            <a:r>
              <a:rPr lang="fr-FR" sz="1050" b="1">
                <a:latin typeface="Franklin Gothic Book" panose="020B0503020102020204" pitchFamily="34" charset="0"/>
              </a:rPr>
              <a:t>Maturité faible </a:t>
            </a:r>
            <a:r>
              <a:rPr lang="fr-FR" sz="1050">
                <a:latin typeface="Franklin Gothic Book" panose="020B0503020102020204" pitchFamily="34" charset="0"/>
              </a:rPr>
              <a:t>estimée par fonction : </a:t>
            </a:r>
          </a:p>
          <a:p>
            <a:endParaRPr lang="fr-FR" sz="1050">
              <a:latin typeface="Franklin Gothic Book" panose="020B0503020102020204" pitchFamily="34" charset="0"/>
            </a:endParaRPr>
          </a:p>
          <a:p>
            <a:r>
              <a:rPr lang="fr-FR" sz="1050">
                <a:latin typeface="Franklin Gothic Book" panose="020B0503020102020204" pitchFamily="34" charset="0"/>
              </a:rPr>
              <a:t>Outils régulièrement utilisés :</a:t>
            </a:r>
          </a:p>
          <a:p>
            <a:endParaRPr lang="fr-FR" sz="1050">
              <a:latin typeface="Franklin Gothic Book" panose="020B0503020102020204" pitchFamily="34" charset="0"/>
            </a:endParaRPr>
          </a:p>
          <a:p>
            <a:r>
              <a:rPr lang="fr-FR" sz="1050">
                <a:latin typeface="Franklin Gothic Book" panose="020B0503020102020204" pitchFamily="34" charset="0"/>
              </a:rPr>
              <a:t>Les 3 domaines prioritaires : </a:t>
            </a:r>
          </a:p>
          <a:p>
            <a:endParaRPr lang="fr-FR" sz="1050">
              <a:latin typeface="Franklin Gothic Book" panose="020B0503020102020204" pitchFamily="34" charset="0"/>
            </a:endParaRPr>
          </a:p>
        </p:txBody>
      </p:sp>
      <p:sp>
        <p:nvSpPr>
          <p:cNvPr id="2" name="TextBox 14">
            <a:extLst>
              <a:ext uri="{FF2B5EF4-FFF2-40B4-BE49-F238E27FC236}">
                <a16:creationId xmlns:a16="http://schemas.microsoft.com/office/drawing/2014/main" id="{64EC481D-D873-C5F8-879B-32C503534723}"/>
              </a:ext>
            </a:extLst>
          </p:cNvPr>
          <p:cNvSpPr txBox="1"/>
          <p:nvPr/>
        </p:nvSpPr>
        <p:spPr>
          <a:xfrm>
            <a:off x="3640237" y="955367"/>
            <a:ext cx="2827645" cy="615553"/>
          </a:xfrm>
          <a:prstGeom prst="rect">
            <a:avLst/>
          </a:prstGeom>
          <a:solidFill>
            <a:schemeClr val="accent1"/>
          </a:solidFill>
        </p:spPr>
        <p:txBody>
          <a:bodyPr wrap="square" lIns="121920" tIns="60960" rIns="121920" bIns="60960" rtlCol="0" anchor="b" anchorCtr="0">
            <a:spAutoFit/>
          </a:bodyPr>
          <a:lstStyle/>
          <a:p>
            <a:pPr algn="ctr"/>
            <a:r>
              <a:rPr lang="en-US" sz="1600" err="1">
                <a:solidFill>
                  <a:schemeClr val="bg1"/>
                </a:solidFill>
                <a:latin typeface="Franklin Gothic Book" panose="020B0503020102020204" pitchFamily="34" charset="0"/>
              </a:rPr>
              <a:t>Activités</a:t>
            </a:r>
            <a:r>
              <a:rPr lang="en-US" sz="1600">
                <a:solidFill>
                  <a:schemeClr val="bg1"/>
                </a:solidFill>
                <a:latin typeface="Franklin Gothic Book" panose="020B0503020102020204" pitchFamily="34" charset="0"/>
              </a:rPr>
              <a:t> de </a:t>
            </a:r>
            <a:r>
              <a:rPr lang="en-US" sz="1600" err="1">
                <a:solidFill>
                  <a:schemeClr val="bg1"/>
                </a:solidFill>
                <a:latin typeface="Franklin Gothic Book" panose="020B0503020102020204" pitchFamily="34" charset="0"/>
              </a:rPr>
              <a:t>l’entreprise</a:t>
            </a:r>
            <a:r>
              <a:rPr lang="en-US" sz="1600">
                <a:solidFill>
                  <a:schemeClr val="bg1"/>
                </a:solidFill>
                <a:latin typeface="Franklin Gothic Book" panose="020B0503020102020204" pitchFamily="34" charset="0"/>
              </a:rPr>
              <a:t>  </a:t>
            </a:r>
          </a:p>
          <a:p>
            <a:endParaRPr lang="en-US" sz="160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" name="Line 16">
            <a:extLst>
              <a:ext uri="{FF2B5EF4-FFF2-40B4-BE49-F238E27FC236}">
                <a16:creationId xmlns:a16="http://schemas.microsoft.com/office/drawing/2014/main" id="{6EB28957-6A9E-0C60-E5B6-D6B1B97BBAAD}"/>
              </a:ext>
            </a:extLst>
          </p:cNvPr>
          <p:cNvSpPr>
            <a:spLocks noChangeShapeType="1"/>
          </p:cNvSpPr>
          <p:nvPr/>
        </p:nvSpPr>
        <p:spPr bwMode="auto">
          <a:xfrm>
            <a:off x="4953000" y="5469836"/>
            <a:ext cx="2419719" cy="1"/>
          </a:xfrm>
          <a:prstGeom prst="line">
            <a:avLst/>
          </a:prstGeom>
          <a:noFill/>
          <a:ln w="41275" cap="rnd">
            <a:solidFill>
              <a:schemeClr val="accent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/>
          </a:p>
        </p:txBody>
      </p:sp>
      <p:grpSp>
        <p:nvGrpSpPr>
          <p:cNvPr id="4" name="Group 25">
            <a:extLst>
              <a:ext uri="{FF2B5EF4-FFF2-40B4-BE49-F238E27FC236}">
                <a16:creationId xmlns:a16="http://schemas.microsoft.com/office/drawing/2014/main" id="{ACB68A56-5282-3E82-A8DE-28EA679C2A2D}"/>
              </a:ext>
            </a:extLst>
          </p:cNvPr>
          <p:cNvGrpSpPr/>
          <p:nvPr/>
        </p:nvGrpSpPr>
        <p:grpSpPr>
          <a:xfrm>
            <a:off x="7372720" y="5298164"/>
            <a:ext cx="1299632" cy="1235801"/>
            <a:chOff x="6687200" y="2321439"/>
            <a:chExt cx="1698531" cy="1421192"/>
          </a:xfrm>
        </p:grpSpPr>
        <p:sp>
          <p:nvSpPr>
            <p:cNvPr id="7" name="Freeform 17">
              <a:extLst>
                <a:ext uri="{FF2B5EF4-FFF2-40B4-BE49-F238E27FC236}">
                  <a16:creationId xmlns:a16="http://schemas.microsoft.com/office/drawing/2014/main" id="{A8E23CB4-3279-D48C-26B0-42DB5A8394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58548" y="2321439"/>
              <a:ext cx="727183" cy="1421192"/>
            </a:xfrm>
            <a:custGeom>
              <a:avLst/>
              <a:gdLst>
                <a:gd name="T0" fmla="*/ 0 w 548"/>
                <a:gd name="T1" fmla="*/ 916 h 1071"/>
                <a:gd name="T2" fmla="*/ 0 w 548"/>
                <a:gd name="T3" fmla="*/ 1071 h 1071"/>
                <a:gd name="T4" fmla="*/ 548 w 548"/>
                <a:gd name="T5" fmla="*/ 533 h 1071"/>
                <a:gd name="T6" fmla="*/ 0 w 548"/>
                <a:gd name="T7" fmla="*/ 0 h 1071"/>
                <a:gd name="T8" fmla="*/ 0 w 548"/>
                <a:gd name="T9" fmla="*/ 155 h 10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8" h="1071">
                  <a:moveTo>
                    <a:pt x="0" y="916"/>
                  </a:moveTo>
                  <a:lnTo>
                    <a:pt x="0" y="1071"/>
                  </a:lnTo>
                  <a:lnTo>
                    <a:pt x="548" y="533"/>
                  </a:lnTo>
                  <a:lnTo>
                    <a:pt x="0" y="0"/>
                  </a:lnTo>
                  <a:lnTo>
                    <a:pt x="0" y="155"/>
                  </a:lnTo>
                </a:path>
              </a:pathLst>
            </a:custGeom>
            <a:noFill/>
            <a:ln w="41275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3200"/>
            </a:p>
          </p:txBody>
        </p:sp>
        <p:sp>
          <p:nvSpPr>
            <p:cNvPr id="8" name="Line 18">
              <a:extLst>
                <a:ext uri="{FF2B5EF4-FFF2-40B4-BE49-F238E27FC236}">
                  <a16:creationId xmlns:a16="http://schemas.microsoft.com/office/drawing/2014/main" id="{8485115E-5115-C31D-8AF7-552559F76E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87201" y="3536950"/>
              <a:ext cx="971347" cy="0"/>
            </a:xfrm>
            <a:prstGeom prst="line">
              <a:avLst/>
            </a:prstGeom>
            <a:noFill/>
            <a:ln w="41275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3200"/>
            </a:p>
          </p:txBody>
        </p:sp>
        <p:sp>
          <p:nvSpPr>
            <p:cNvPr id="9" name="Line 19">
              <a:extLst>
                <a:ext uri="{FF2B5EF4-FFF2-40B4-BE49-F238E27FC236}">
                  <a16:creationId xmlns:a16="http://schemas.microsoft.com/office/drawing/2014/main" id="{3192D6EB-36B1-6476-F803-F61DF4B5B9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687200" y="2527121"/>
              <a:ext cx="971347" cy="0"/>
            </a:xfrm>
            <a:prstGeom prst="line">
              <a:avLst/>
            </a:prstGeom>
            <a:noFill/>
            <a:ln w="41275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3200"/>
            </a:p>
          </p:txBody>
        </p:sp>
      </p:grpSp>
      <p:sp>
        <p:nvSpPr>
          <p:cNvPr id="11" name="Line 16">
            <a:extLst>
              <a:ext uri="{FF2B5EF4-FFF2-40B4-BE49-F238E27FC236}">
                <a16:creationId xmlns:a16="http://schemas.microsoft.com/office/drawing/2014/main" id="{63EE8CA8-3DAC-355C-9138-1DC6DF25A4C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565438" y="6353415"/>
            <a:ext cx="5807281" cy="10576"/>
          </a:xfrm>
          <a:prstGeom prst="line">
            <a:avLst/>
          </a:prstGeom>
          <a:noFill/>
          <a:ln w="41275" cap="rnd">
            <a:solidFill>
              <a:schemeClr val="accent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8A55E81-6BD3-EAE4-8CF3-D538A2A8C080}"/>
              </a:ext>
            </a:extLst>
          </p:cNvPr>
          <p:cNvSpPr txBox="1"/>
          <p:nvPr/>
        </p:nvSpPr>
        <p:spPr>
          <a:xfrm>
            <a:off x="1934709" y="5342878"/>
            <a:ext cx="323212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>
                <a:latin typeface="Franklin Gothic Book" panose="020B0503020102020204" pitchFamily="34" charset="0"/>
              </a:rPr>
              <a:t>Vision à moyen terme selon l’entreprise (3/5 ans)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90B19EA-1A1C-3ED9-3A53-5FEE06BC81A6}"/>
              </a:ext>
            </a:extLst>
          </p:cNvPr>
          <p:cNvSpPr txBox="1"/>
          <p:nvPr/>
        </p:nvSpPr>
        <p:spPr>
          <a:xfrm>
            <a:off x="1565438" y="5669560"/>
            <a:ext cx="592140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i="1">
                <a:latin typeface="Franklin Gothic Book" panose="020B0503020102020204" pitchFamily="34" charset="0"/>
              </a:rPr>
              <a:t>Renseigner la vision à moyen terme de l’entreprise (investissements, marchés, personnel, compétences, organisation, …), à partir de vos échanges avec l’entreprise.</a:t>
            </a:r>
            <a:r>
              <a:rPr lang="fr-FR" sz="1000">
                <a:latin typeface="Franklin Gothic Book" panose="020B0503020102020204" pitchFamily="34" charset="0"/>
              </a:rPr>
              <a:t> </a:t>
            </a:r>
            <a:endParaRPr lang="fr-FR" sz="1000" i="1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530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B6D5D960-3755-4505-9705-B1FC02FB30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4193" y="-4510"/>
            <a:ext cx="7355227" cy="599160"/>
          </a:xfrm>
        </p:spPr>
        <p:txBody>
          <a:bodyPr>
            <a:normAutofit/>
          </a:bodyPr>
          <a:lstStyle/>
          <a:p>
            <a:r>
              <a:rPr lang="fr-FR" sz="1600" b="1">
                <a:latin typeface="Franklin Gothic Book" panose="020B0503020102020204" pitchFamily="34" charset="0"/>
              </a:rPr>
              <a:t>Analyse SWOT</a:t>
            </a:r>
            <a:endParaRPr lang="fr-FR" sz="1600" b="1" i="1">
              <a:solidFill>
                <a:schemeClr val="tx1"/>
              </a:solidFill>
              <a:highlight>
                <a:srgbClr val="FFFF00"/>
              </a:highlight>
              <a:latin typeface="Franklin Gothic Book" panose="020B0503020102020204" pitchFamily="34" charset="0"/>
            </a:endParaRPr>
          </a:p>
        </p:txBody>
      </p:sp>
      <p:sp>
        <p:nvSpPr>
          <p:cNvPr id="10" name="Espace réservé du numéro de diapositive 1">
            <a:extLst>
              <a:ext uri="{FF2B5EF4-FFF2-40B4-BE49-F238E27FC236}">
                <a16:creationId xmlns:a16="http://schemas.microsoft.com/office/drawing/2014/main" id="{C768B641-2035-4E2B-9EBA-6B8A9B972D08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>
          <a:xfrm>
            <a:off x="8913440" y="6385251"/>
            <a:ext cx="497260" cy="385015"/>
          </a:xfrm>
        </p:spPr>
        <p:txBody>
          <a:bodyPr/>
          <a:lstStyle/>
          <a:p>
            <a:fld id="{CF4668DC-857F-487D-BFFA-8C0CA5037977}" type="slidenum">
              <a:rPr lang="fr-BE" smtClean="0">
                <a:latin typeface="Franklin Gothic Book" panose="020B0503020102020204" pitchFamily="34" charset="0"/>
              </a:rPr>
              <a:t>3</a:t>
            </a:fld>
            <a:endParaRPr lang="fr-BE">
              <a:latin typeface="Franklin Gothic Book" panose="020B050302010202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A14B328-D967-410E-A7F5-467B18CF965E}"/>
              </a:ext>
            </a:extLst>
          </p:cNvPr>
          <p:cNvSpPr txBox="1"/>
          <p:nvPr/>
        </p:nvSpPr>
        <p:spPr>
          <a:xfrm>
            <a:off x="8506457" y="0"/>
            <a:ext cx="1399543" cy="6463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r>
              <a:rPr lang="fr-FR" sz="1200">
                <a:solidFill>
                  <a:schemeClr val="accent1"/>
                </a:solidFill>
              </a:rPr>
              <a:t>Coller ici le logo du cofinanceur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4C6647F-27B0-C31E-2AC5-AFA5E9E4ED46}"/>
              </a:ext>
            </a:extLst>
          </p:cNvPr>
          <p:cNvSpPr txBox="1"/>
          <p:nvPr/>
        </p:nvSpPr>
        <p:spPr>
          <a:xfrm>
            <a:off x="1210492" y="1084996"/>
            <a:ext cx="7702948" cy="507831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r>
              <a:rPr lang="fr-FR" sz="1200">
                <a:solidFill>
                  <a:schemeClr val="accent1"/>
                </a:solidFill>
              </a:rPr>
              <a:t>Intégrer ici l’analyse SWOT présente dans la matrice Excel de diagnostic (onglet 0.Enjeux et stratégies de l’entreprise)</a:t>
            </a:r>
          </a:p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endParaRPr lang="fr-FR" sz="12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992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Graphique 13">
            <a:extLst>
              <a:ext uri="{FF2B5EF4-FFF2-40B4-BE49-F238E27FC236}">
                <a16:creationId xmlns:a16="http://schemas.microsoft.com/office/drawing/2014/main" id="{889E8CC0-3B0A-41C0-884B-DE7A0239120E}"/>
              </a:ext>
            </a:extLst>
          </p:cNvPr>
          <p:cNvGraphicFramePr/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98084587"/>
              </p:ext>
            </p:extLst>
          </p:nvPr>
        </p:nvGraphicFramePr>
        <p:xfrm>
          <a:off x="422663" y="1535305"/>
          <a:ext cx="5169024" cy="3814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6" name="Titre 1">
            <a:extLst>
              <a:ext uri="{FF2B5EF4-FFF2-40B4-BE49-F238E27FC236}">
                <a16:creationId xmlns:a16="http://schemas.microsoft.com/office/drawing/2014/main" id="{B6D5D960-3755-4505-9705-B1FC02FB30FE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84193" y="-4510"/>
            <a:ext cx="7355227" cy="599160"/>
          </a:xfrm>
        </p:spPr>
        <p:txBody>
          <a:bodyPr>
            <a:normAutofit/>
          </a:bodyPr>
          <a:lstStyle/>
          <a:p>
            <a:r>
              <a:rPr lang="fr-FR" sz="1600" b="1">
                <a:latin typeface="Franklin Gothic Book" panose="020B0503020102020204" pitchFamily="34" charset="0"/>
              </a:rPr>
              <a:t>SYNTHÈSE DU DIAGNOSTIC</a:t>
            </a:r>
          </a:p>
        </p:txBody>
      </p:sp>
      <p:sp>
        <p:nvSpPr>
          <p:cNvPr id="7" name="Espace réservé du contenu 3">
            <a:extLst>
              <a:ext uri="{FF2B5EF4-FFF2-40B4-BE49-F238E27FC236}">
                <a16:creationId xmlns:a16="http://schemas.microsoft.com/office/drawing/2014/main" id="{24F603A6-D309-4EAD-A86E-5535920EF8EE}"/>
              </a:ext>
            </a:extLst>
          </p:cNvPr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1333859" y="1617456"/>
            <a:ext cx="2880320" cy="28803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1400" b="1"/>
              <a:t>Synthèse du diagnostic sur site</a:t>
            </a:r>
          </a:p>
        </p:txBody>
      </p:sp>
      <p:sp>
        <p:nvSpPr>
          <p:cNvPr id="10" name="Espace réservé du numéro de diapositive 1">
            <a:extLst>
              <a:ext uri="{FF2B5EF4-FFF2-40B4-BE49-F238E27FC236}">
                <a16:creationId xmlns:a16="http://schemas.microsoft.com/office/drawing/2014/main" id="{C768B641-2035-4E2B-9EBA-6B8A9B972D08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913440" y="6385251"/>
            <a:ext cx="497260" cy="385015"/>
          </a:xfrm>
        </p:spPr>
        <p:txBody>
          <a:bodyPr/>
          <a:lstStyle/>
          <a:p>
            <a:fld id="{CF4668DC-857F-487D-BFFA-8C0CA5037977}" type="slidenum">
              <a:rPr lang="fr-BE" smtClean="0">
                <a:latin typeface="Franklin Gothic Book" panose="020B0503020102020204" pitchFamily="34" charset="0"/>
              </a:rPr>
              <a:t>4</a:t>
            </a:fld>
            <a:endParaRPr lang="fr-BE">
              <a:latin typeface="Franklin Gothic Book" panose="020B0503020102020204" pitchFamily="34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023609A-1016-4D6D-BBF7-F54684F824F7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258903755"/>
              </p:ext>
            </p:extLst>
          </p:nvPr>
        </p:nvGraphicFramePr>
        <p:xfrm>
          <a:off x="5675826" y="2251987"/>
          <a:ext cx="3851960" cy="17291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5678">
                  <a:extLst>
                    <a:ext uri="{9D8B030D-6E8A-4147-A177-3AD203B41FA5}">
                      <a16:colId xmlns:a16="http://schemas.microsoft.com/office/drawing/2014/main" val="3822296913"/>
                    </a:ext>
                  </a:extLst>
                </a:gridCol>
                <a:gridCol w="2436282">
                  <a:extLst>
                    <a:ext uri="{9D8B030D-6E8A-4147-A177-3AD203B41FA5}">
                      <a16:colId xmlns:a16="http://schemas.microsoft.com/office/drawing/2014/main" val="4156151453"/>
                    </a:ext>
                  </a:extLst>
                </a:gridCol>
              </a:tblGrid>
              <a:tr h="223472">
                <a:tc>
                  <a:txBody>
                    <a:bodyPr/>
                    <a:lstStyle/>
                    <a:p>
                      <a:pPr algn="ctr"/>
                      <a:r>
                        <a:rPr lang="fr-FR" sz="1050" b="1">
                          <a:latin typeface="Franklin Gothic Book" panose="020B0503020102020204" pitchFamily="34" charset="0"/>
                        </a:rPr>
                        <a:t>NOM Prénom</a:t>
                      </a:r>
                    </a:p>
                  </a:txBody>
                  <a:tcPr marL="45720" marR="45720" marT="21600" marB="216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1">
                          <a:latin typeface="Franklin Gothic Book" panose="020B0503020102020204" pitchFamily="34" charset="0"/>
                        </a:rPr>
                        <a:t>Fonction</a:t>
                      </a:r>
                    </a:p>
                  </a:txBody>
                  <a:tcPr marL="45720" marR="45720" marT="21600" marB="21600"/>
                </a:tc>
                <a:extLst>
                  <a:ext uri="{0D108BD9-81ED-4DB2-BD59-A6C34878D82A}">
                    <a16:rowId xmlns:a16="http://schemas.microsoft.com/office/drawing/2014/main" val="4166789068"/>
                  </a:ext>
                </a:extLst>
              </a:tr>
              <a:tr h="215093">
                <a:tc>
                  <a:txBody>
                    <a:bodyPr/>
                    <a:lstStyle/>
                    <a:p>
                      <a:pPr marL="0" algn="l" defTabSz="914395" rtl="0" eaLnBrk="1" fontAlgn="b" latinLnBrk="0" hangingPunct="1"/>
                      <a:endParaRPr lang="fr-FR" sz="1000" b="0" i="0" u="none" strike="noStrike" kern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21600" marB="2160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marT="21600" marB="21600" anchor="b"/>
                </a:tc>
                <a:extLst>
                  <a:ext uri="{0D108BD9-81ED-4DB2-BD59-A6C34878D82A}">
                    <a16:rowId xmlns:a16="http://schemas.microsoft.com/office/drawing/2014/main" val="1934668237"/>
                  </a:ext>
                </a:extLst>
              </a:tr>
              <a:tr h="215093">
                <a:tc>
                  <a:txBody>
                    <a:bodyPr/>
                    <a:lstStyle/>
                    <a:p>
                      <a:pPr marL="0" algn="l" defTabSz="914395" rtl="0" eaLnBrk="1" fontAlgn="b" latinLnBrk="0" hangingPunct="1"/>
                      <a:endParaRPr lang="fr-FR" sz="1000" b="0" i="0" u="none" strike="noStrike" kern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21600" marB="2160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marT="21600" marB="21600" anchor="b"/>
                </a:tc>
                <a:extLst>
                  <a:ext uri="{0D108BD9-81ED-4DB2-BD59-A6C34878D82A}">
                    <a16:rowId xmlns:a16="http://schemas.microsoft.com/office/drawing/2014/main" val="533059874"/>
                  </a:ext>
                </a:extLst>
              </a:tr>
              <a:tr h="215093">
                <a:tc>
                  <a:txBody>
                    <a:bodyPr/>
                    <a:lstStyle/>
                    <a:p>
                      <a:pPr marL="0" algn="l" defTabSz="914395" rtl="0" eaLnBrk="1" fontAlgn="b" latinLnBrk="0" hangingPunct="1"/>
                      <a:endParaRPr lang="fr-FR" sz="1000" b="0" i="0" u="none" strike="noStrike" kern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21600" marB="2160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marT="21600" marB="21600" anchor="b"/>
                </a:tc>
                <a:extLst>
                  <a:ext uri="{0D108BD9-81ED-4DB2-BD59-A6C34878D82A}">
                    <a16:rowId xmlns:a16="http://schemas.microsoft.com/office/drawing/2014/main" val="3540138615"/>
                  </a:ext>
                </a:extLst>
              </a:tr>
              <a:tr h="215093">
                <a:tc>
                  <a:txBody>
                    <a:bodyPr/>
                    <a:lstStyle/>
                    <a:p>
                      <a:pPr marL="0" algn="l" defTabSz="914395" rtl="0" eaLnBrk="1" fontAlgn="b" latinLnBrk="0" hangingPunct="1"/>
                      <a:endParaRPr lang="fr-FR" sz="1000" b="0" i="0" u="none" strike="noStrike" kern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21600" marB="2160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marT="21600" marB="21600" anchor="b"/>
                </a:tc>
                <a:extLst>
                  <a:ext uri="{0D108BD9-81ED-4DB2-BD59-A6C34878D82A}">
                    <a16:rowId xmlns:a16="http://schemas.microsoft.com/office/drawing/2014/main" val="1984603273"/>
                  </a:ext>
                </a:extLst>
              </a:tr>
              <a:tr h="215093">
                <a:tc>
                  <a:txBody>
                    <a:bodyPr/>
                    <a:lstStyle/>
                    <a:p>
                      <a:pPr marL="0" algn="l" defTabSz="914395" rtl="0" eaLnBrk="1" fontAlgn="b" latinLnBrk="0" hangingPunct="1"/>
                      <a:endParaRPr lang="fr-FR" sz="1000" b="0" i="0" u="none" strike="noStrike" kern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21600" marB="2160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marT="21600" marB="21600" anchor="b"/>
                </a:tc>
                <a:extLst>
                  <a:ext uri="{0D108BD9-81ED-4DB2-BD59-A6C34878D82A}">
                    <a16:rowId xmlns:a16="http://schemas.microsoft.com/office/drawing/2014/main" val="2511912728"/>
                  </a:ext>
                </a:extLst>
              </a:tr>
              <a:tr h="215093">
                <a:tc>
                  <a:txBody>
                    <a:bodyPr/>
                    <a:lstStyle/>
                    <a:p>
                      <a:pPr marL="0" algn="l" defTabSz="914395" rtl="0" eaLnBrk="1" fontAlgn="b" latinLnBrk="0" hangingPunct="1"/>
                      <a:endParaRPr lang="fr-FR" sz="1000" b="0" i="0" u="none" strike="noStrike" kern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21600" marB="2160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marT="21600" marB="21600" anchor="b"/>
                </a:tc>
                <a:extLst>
                  <a:ext uri="{0D108BD9-81ED-4DB2-BD59-A6C34878D82A}">
                    <a16:rowId xmlns:a16="http://schemas.microsoft.com/office/drawing/2014/main" val="607557148"/>
                  </a:ext>
                </a:extLst>
              </a:tr>
              <a:tr h="215093">
                <a:tc>
                  <a:txBody>
                    <a:bodyPr/>
                    <a:lstStyle/>
                    <a:p>
                      <a:pPr marL="0" algn="l" defTabSz="914395" rtl="0" eaLnBrk="1" fontAlgn="b" latinLnBrk="0" hangingPunct="1"/>
                      <a:endParaRPr lang="fr-FR" sz="1000" b="0" i="0" u="none" strike="noStrike" kern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21600" marB="2160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marT="21600" marB="21600" anchor="b"/>
                </a:tc>
                <a:extLst>
                  <a:ext uri="{0D108BD9-81ED-4DB2-BD59-A6C34878D82A}">
                    <a16:rowId xmlns:a16="http://schemas.microsoft.com/office/drawing/2014/main" val="4189792056"/>
                  </a:ext>
                </a:extLst>
              </a:tr>
            </a:tbl>
          </a:graphicData>
        </a:graphic>
      </p:graphicFrame>
      <p:sp>
        <p:nvSpPr>
          <p:cNvPr id="16" name="ZoneTexte 15">
            <a:extLst>
              <a:ext uri="{FF2B5EF4-FFF2-40B4-BE49-F238E27FC236}">
                <a16:creationId xmlns:a16="http://schemas.microsoft.com/office/drawing/2014/main" id="{75311EEF-90E7-4E2E-B69A-1B3C1E6C6DBE}"/>
              </a:ext>
            </a:extLst>
          </p:cNvPr>
          <p:cNvSpPr txBox="1"/>
          <p:nvPr/>
        </p:nvSpPr>
        <p:spPr>
          <a:xfrm>
            <a:off x="1951215" y="2934710"/>
            <a:ext cx="2077655" cy="1015663"/>
          </a:xfrm>
          <a:prstGeom prst="rect">
            <a:avLst/>
          </a:prstGeom>
          <a:solidFill>
            <a:srgbClr val="3BFFF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r>
              <a:rPr lang="fr-FR" sz="1200">
                <a:solidFill>
                  <a:schemeClr val="accent1"/>
                </a:solidFill>
              </a:rPr>
              <a:t>Intégrer ici les résultats </a:t>
            </a:r>
          </a:p>
          <a:p>
            <a:pPr algn="ctr"/>
            <a:r>
              <a:rPr lang="fr-FR" sz="1200">
                <a:solidFill>
                  <a:schemeClr val="accent1"/>
                </a:solidFill>
              </a:rPr>
              <a:t>du diagnostic sur site </a:t>
            </a:r>
          </a:p>
          <a:p>
            <a:pPr algn="ctr"/>
            <a:r>
              <a:rPr lang="fr-FR" sz="1200">
                <a:solidFill>
                  <a:schemeClr val="accent1"/>
                </a:solidFill>
              </a:rPr>
              <a:t>(voir matrice Excel)</a:t>
            </a:r>
          </a:p>
          <a:p>
            <a:pPr algn="ctr"/>
            <a:endParaRPr lang="fr-FR" sz="1200">
              <a:solidFill>
                <a:schemeClr val="accent1"/>
              </a:solidFill>
            </a:endParaRPr>
          </a:p>
        </p:txBody>
      </p:sp>
      <p:sp>
        <p:nvSpPr>
          <p:cNvPr id="17" name="Espace réservé du contenu 3">
            <a:extLst>
              <a:ext uri="{FF2B5EF4-FFF2-40B4-BE49-F238E27FC236}">
                <a16:creationId xmlns:a16="http://schemas.microsoft.com/office/drawing/2014/main" id="{3A7C06CA-A2A0-42DB-85BA-4E30B4FA1A75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5557422" y="1905488"/>
            <a:ext cx="2880320" cy="360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39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rgbClr val="ED643B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742946" indent="-285748" algn="l" defTabSz="91439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595959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  <a:lvl3pPr marL="1142993" indent="-228598" algn="l" defTabSz="91439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95959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1600191" indent="-228598" algn="l" defTabSz="91439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595959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2057388" indent="-228598" algn="l" defTabSz="914395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595959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585" indent="-228598" algn="l" defTabSz="91439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83" indent="-228598" algn="l" defTabSz="91439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80" indent="-228598" algn="l" defTabSz="91439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77" indent="-228598" algn="l" defTabSz="91439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/>
              <a:t>Personnes rencontrées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A14B328-D967-410E-A7F5-467B18CF965E}"/>
              </a:ext>
            </a:extLst>
          </p:cNvPr>
          <p:cNvSpPr txBox="1"/>
          <p:nvPr/>
        </p:nvSpPr>
        <p:spPr>
          <a:xfrm>
            <a:off x="8506457" y="0"/>
            <a:ext cx="1399543" cy="6463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r>
              <a:rPr lang="fr-FR" sz="1200">
                <a:solidFill>
                  <a:schemeClr val="accent1"/>
                </a:solidFill>
              </a:rPr>
              <a:t>Coller ici le logo du </a:t>
            </a:r>
            <a:r>
              <a:rPr lang="fr-FR" sz="1200" err="1">
                <a:solidFill>
                  <a:schemeClr val="accent1"/>
                </a:solidFill>
              </a:rPr>
              <a:t>cofinanceur</a:t>
            </a:r>
            <a:endParaRPr lang="fr-FR" sz="12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707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64FD5F26-32CE-48D5-859A-6912711359E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4193" y="-4510"/>
            <a:ext cx="7355227" cy="599160"/>
          </a:xfrm>
        </p:spPr>
        <p:txBody>
          <a:bodyPr>
            <a:normAutofit/>
          </a:bodyPr>
          <a:lstStyle/>
          <a:p>
            <a:r>
              <a:rPr lang="fr-FR" sz="1600" b="1">
                <a:latin typeface="Franklin Gothic Book" panose="020B0503020102020204" pitchFamily="34" charset="0"/>
              </a:rPr>
              <a:t>LES ACTIVITÉS EN SUPPORT À LA VENTE ET EN COMMUNICATION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F373E8AE-0E26-402F-A0E3-72906353D5EE}"/>
              </a:ext>
            </a:extLst>
          </p:cNvPr>
          <p:cNvGrpSpPr/>
          <p:nvPr/>
        </p:nvGrpSpPr>
        <p:grpSpPr>
          <a:xfrm>
            <a:off x="386160" y="3222163"/>
            <a:ext cx="9391376" cy="1857790"/>
            <a:chOff x="386160" y="2507314"/>
            <a:chExt cx="9391376" cy="1857790"/>
          </a:xfrm>
        </p:grpSpPr>
        <p:cxnSp>
          <p:nvCxnSpPr>
            <p:cNvPr id="184" name="Connecteur droit 183">
              <a:extLst>
                <a:ext uri="{FF2B5EF4-FFF2-40B4-BE49-F238E27FC236}">
                  <a16:creationId xmlns:a16="http://schemas.microsoft.com/office/drawing/2014/main" id="{96015A60-2739-47AC-B75A-96FF330CF914}"/>
                </a:ext>
              </a:extLst>
            </p:cNvPr>
            <p:cNvCxnSpPr>
              <a:cxnSpLocks/>
            </p:cNvCxnSpPr>
            <p:nvPr>
              <p:custDataLst>
                <p:tags r:id="rId18"/>
              </p:custDataLst>
            </p:nvPr>
          </p:nvCxnSpPr>
          <p:spPr>
            <a:xfrm>
              <a:off x="702091" y="4221072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Connecteur droit 184">
              <a:extLst>
                <a:ext uri="{FF2B5EF4-FFF2-40B4-BE49-F238E27FC236}">
                  <a16:creationId xmlns:a16="http://schemas.microsoft.com/office/drawing/2014/main" id="{38DDC0AE-FF15-470F-A813-EC955E56D4EA}"/>
                </a:ext>
              </a:extLst>
            </p:cNvPr>
            <p:cNvCxnSpPr>
              <a:cxnSpLocks/>
            </p:cNvCxnSpPr>
            <p:nvPr>
              <p:custDataLst>
                <p:tags r:id="rId19"/>
              </p:custDataLst>
            </p:nvPr>
          </p:nvCxnSpPr>
          <p:spPr>
            <a:xfrm>
              <a:off x="702091" y="3909393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Connecteur droit 185">
              <a:extLst>
                <a:ext uri="{FF2B5EF4-FFF2-40B4-BE49-F238E27FC236}">
                  <a16:creationId xmlns:a16="http://schemas.microsoft.com/office/drawing/2014/main" id="{719E090F-5DDA-46C2-B68D-DC9412DBF25E}"/>
                </a:ext>
              </a:extLst>
            </p:cNvPr>
            <p:cNvCxnSpPr>
              <a:cxnSpLocks/>
            </p:cNvCxnSpPr>
            <p:nvPr>
              <p:custDataLst>
                <p:tags r:id="rId20"/>
              </p:custDataLst>
            </p:nvPr>
          </p:nvCxnSpPr>
          <p:spPr>
            <a:xfrm>
              <a:off x="702091" y="3497973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Connecteur droit 186">
              <a:extLst>
                <a:ext uri="{FF2B5EF4-FFF2-40B4-BE49-F238E27FC236}">
                  <a16:creationId xmlns:a16="http://schemas.microsoft.com/office/drawing/2014/main" id="{B36C9C87-88B3-4235-8C64-12A0A4A874BD}"/>
                </a:ext>
              </a:extLst>
            </p:cNvPr>
            <p:cNvCxnSpPr>
              <a:cxnSpLocks/>
            </p:cNvCxnSpPr>
            <p:nvPr>
              <p:custDataLst>
                <p:tags r:id="rId21"/>
              </p:custDataLst>
            </p:nvPr>
          </p:nvCxnSpPr>
          <p:spPr>
            <a:xfrm>
              <a:off x="702091" y="3122417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8" name="ZoneTexte 187">
              <a:extLst>
                <a:ext uri="{FF2B5EF4-FFF2-40B4-BE49-F238E27FC236}">
                  <a16:creationId xmlns:a16="http://schemas.microsoft.com/office/drawing/2014/main" id="{C5921766-EB3E-429B-B8ED-AA52CC6537F4}"/>
                </a:ext>
              </a:extLst>
            </p:cNvPr>
            <p:cNvSpPr txBox="1"/>
            <p:nvPr>
              <p:custDataLst>
                <p:tags r:id="rId22"/>
              </p:custDataLst>
            </p:nvPr>
          </p:nvSpPr>
          <p:spPr>
            <a:xfrm>
              <a:off x="6183248" y="2706304"/>
              <a:ext cx="35942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>
                  <a:solidFill>
                    <a:srgbClr val="0070C0"/>
                  </a:solidFill>
                  <a:latin typeface="Franklin Gothic Book" panose="020B0503020102020204" pitchFamily="34" charset="0"/>
                </a:rPr>
                <a:t>Compétences des équipes sur les outils numériques</a:t>
              </a:r>
            </a:p>
          </p:txBody>
        </p:sp>
        <p:sp>
          <p:nvSpPr>
            <p:cNvPr id="189" name="ZoneTexte 188">
              <a:extLst>
                <a:ext uri="{FF2B5EF4-FFF2-40B4-BE49-F238E27FC236}">
                  <a16:creationId xmlns:a16="http://schemas.microsoft.com/office/drawing/2014/main" id="{AC00F534-34E1-4ADB-8C58-1A5D878F3D5C}"/>
                </a:ext>
              </a:extLst>
            </p:cNvPr>
            <p:cNvSpPr txBox="1"/>
            <p:nvPr>
              <p:custDataLst>
                <p:tags r:id="rId23"/>
              </p:custDataLst>
            </p:nvPr>
          </p:nvSpPr>
          <p:spPr>
            <a:xfrm>
              <a:off x="2853473" y="2706304"/>
              <a:ext cx="31192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>
                  <a:solidFill>
                    <a:srgbClr val="2DE0F3"/>
                  </a:solidFill>
                  <a:latin typeface="Franklin Gothic Book" panose="020B0503020102020204" pitchFamily="34" charset="0"/>
                </a:rPr>
                <a:t>Outils numériques utilisés dans l’entreprise</a:t>
              </a:r>
            </a:p>
          </p:txBody>
        </p:sp>
        <p:sp>
          <p:nvSpPr>
            <p:cNvPr id="190" name="Rectangle : coins arrondis 189">
              <a:extLst>
                <a:ext uri="{FF2B5EF4-FFF2-40B4-BE49-F238E27FC236}">
                  <a16:creationId xmlns:a16="http://schemas.microsoft.com/office/drawing/2014/main" id="{97648C33-2EAF-44B4-A2CC-AE8F64C1FF64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6360392" y="2964484"/>
              <a:ext cx="3240000" cy="1368000"/>
            </a:xfrm>
            <a:prstGeom prst="roundRect">
              <a:avLst>
                <a:gd name="adj" fmla="val 163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fr-CA" sz="1000" i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rPr>
                <a:t>Synthétiser les éléments présents dans la matrice Excel de diagnostic</a:t>
              </a:r>
              <a:endParaRPr lang="fr-FR" sz="1000" i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endParaRPr>
            </a:p>
          </p:txBody>
        </p:sp>
        <p:sp>
          <p:nvSpPr>
            <p:cNvPr id="191" name="Rectangle : coins arrondis 190">
              <a:extLst>
                <a:ext uri="{FF2B5EF4-FFF2-40B4-BE49-F238E27FC236}">
                  <a16:creationId xmlns:a16="http://schemas.microsoft.com/office/drawing/2014/main" id="{DB33F791-F59F-46D3-90AA-3CC909C9876A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2793120" y="2964484"/>
              <a:ext cx="3240000" cy="1368000"/>
            </a:xfrm>
            <a:prstGeom prst="roundRect">
              <a:avLst>
                <a:gd name="adj" fmla="val 358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fr-CA" sz="1000" i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rPr>
                <a:t>Synthétiser les éléments présents dans la matrice Excel de diagnostic</a:t>
              </a:r>
              <a:endParaRPr lang="fr-FR" sz="1000" i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endParaRPr>
            </a:p>
          </p:txBody>
        </p:sp>
        <p:grpSp>
          <p:nvGrpSpPr>
            <p:cNvPr id="192" name="Groupe 191">
              <a:extLst>
                <a:ext uri="{FF2B5EF4-FFF2-40B4-BE49-F238E27FC236}">
                  <a16:creationId xmlns:a16="http://schemas.microsoft.com/office/drawing/2014/main" id="{BCCC5E68-2BC9-4CA6-8653-30877A11E334}"/>
                </a:ext>
              </a:extLst>
            </p:cNvPr>
            <p:cNvGrpSpPr/>
            <p:nvPr>
              <p:custDataLst>
                <p:tags r:id="rId26"/>
              </p:custDataLst>
            </p:nvPr>
          </p:nvGrpSpPr>
          <p:grpSpPr>
            <a:xfrm>
              <a:off x="386160" y="3019826"/>
              <a:ext cx="432991" cy="1345278"/>
              <a:chOff x="3270639" y="684627"/>
              <a:chExt cx="432991" cy="1739682"/>
            </a:xfrm>
          </p:grpSpPr>
          <p:sp>
            <p:nvSpPr>
              <p:cNvPr id="202" name="Rectangle : coins arrondis 201">
                <a:extLst>
                  <a:ext uri="{FF2B5EF4-FFF2-40B4-BE49-F238E27FC236}">
                    <a16:creationId xmlns:a16="http://schemas.microsoft.com/office/drawing/2014/main" id="{36F0503D-9B56-4C3B-A75A-E091B9AE507D}"/>
                  </a:ext>
                </a:extLst>
              </p:cNvPr>
              <p:cNvSpPr/>
              <p:nvPr/>
            </p:nvSpPr>
            <p:spPr>
              <a:xfrm>
                <a:off x="3270639" y="2209901"/>
                <a:ext cx="432991" cy="21440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0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  <p:sp>
            <p:nvSpPr>
              <p:cNvPr id="203" name="Rectangle : coins arrondis 202">
                <a:extLst>
                  <a:ext uri="{FF2B5EF4-FFF2-40B4-BE49-F238E27FC236}">
                    <a16:creationId xmlns:a16="http://schemas.microsoft.com/office/drawing/2014/main" id="{A45754F7-2F87-458A-B715-0849B6F1F1CE}"/>
                  </a:ext>
                </a:extLst>
              </p:cNvPr>
              <p:cNvSpPr/>
              <p:nvPr/>
            </p:nvSpPr>
            <p:spPr>
              <a:xfrm>
                <a:off x="3270639" y="1703296"/>
                <a:ext cx="432991" cy="21440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1</a:t>
                </a:r>
              </a:p>
            </p:txBody>
          </p:sp>
          <p:sp>
            <p:nvSpPr>
              <p:cNvPr id="204" name="Rectangle : coins arrondis 203">
                <a:extLst>
                  <a:ext uri="{FF2B5EF4-FFF2-40B4-BE49-F238E27FC236}">
                    <a16:creationId xmlns:a16="http://schemas.microsoft.com/office/drawing/2014/main" id="{CF2B9E76-759F-4200-B177-9ACA90B5912E}"/>
                  </a:ext>
                </a:extLst>
              </p:cNvPr>
              <p:cNvSpPr/>
              <p:nvPr/>
            </p:nvSpPr>
            <p:spPr>
              <a:xfrm>
                <a:off x="3270639" y="1165609"/>
                <a:ext cx="432991" cy="21440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2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  <p:sp>
            <p:nvSpPr>
              <p:cNvPr id="205" name="Rectangle : coins arrondis 204">
                <a:extLst>
                  <a:ext uri="{FF2B5EF4-FFF2-40B4-BE49-F238E27FC236}">
                    <a16:creationId xmlns:a16="http://schemas.microsoft.com/office/drawing/2014/main" id="{2C576C60-BF7D-486E-9B28-828FEB99225A}"/>
                  </a:ext>
                </a:extLst>
              </p:cNvPr>
              <p:cNvSpPr/>
              <p:nvPr/>
            </p:nvSpPr>
            <p:spPr>
              <a:xfrm>
                <a:off x="3270639" y="684627"/>
                <a:ext cx="432991" cy="214409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3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</p:grpSp>
        <p:grpSp>
          <p:nvGrpSpPr>
            <p:cNvPr id="195" name="Groupe 194">
              <a:extLst>
                <a:ext uri="{FF2B5EF4-FFF2-40B4-BE49-F238E27FC236}">
                  <a16:creationId xmlns:a16="http://schemas.microsoft.com/office/drawing/2014/main" id="{906CDA30-95F8-4888-9E87-4D24391294F1}"/>
                </a:ext>
              </a:extLst>
            </p:cNvPr>
            <p:cNvGrpSpPr/>
            <p:nvPr>
              <p:custDataLst>
                <p:tags r:id="rId27"/>
              </p:custDataLst>
            </p:nvPr>
          </p:nvGrpSpPr>
          <p:grpSpPr>
            <a:xfrm>
              <a:off x="544719" y="2708622"/>
              <a:ext cx="1767468" cy="1602069"/>
              <a:chOff x="439292" y="710193"/>
              <a:chExt cx="1327925" cy="1712196"/>
            </a:xfrm>
          </p:grpSpPr>
          <p:sp>
            <p:nvSpPr>
              <p:cNvPr id="200" name="ZoneTexte 199">
                <a:extLst>
                  <a:ext uri="{FF2B5EF4-FFF2-40B4-BE49-F238E27FC236}">
                    <a16:creationId xmlns:a16="http://schemas.microsoft.com/office/drawing/2014/main" id="{F4EB6E9C-5EB9-4EBE-9D29-D2491D6A31CB}"/>
                  </a:ext>
                </a:extLst>
              </p:cNvPr>
              <p:cNvSpPr txBox="1"/>
              <p:nvPr/>
            </p:nvSpPr>
            <p:spPr>
              <a:xfrm>
                <a:off x="439292" y="710193"/>
                <a:ext cx="1327925" cy="2795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1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Franklin Gothic Book" panose="020B0503020102020204" pitchFamily="34" charset="0"/>
                  </a:rPr>
                  <a:t>COMMUNIQUER</a:t>
                </a:r>
              </a:p>
            </p:txBody>
          </p:sp>
          <p:sp>
            <p:nvSpPr>
              <p:cNvPr id="201" name="Rectangle : avec coins rognés en haut 200">
                <a:extLst>
                  <a:ext uri="{FF2B5EF4-FFF2-40B4-BE49-F238E27FC236}">
                    <a16:creationId xmlns:a16="http://schemas.microsoft.com/office/drawing/2014/main" id="{30ABAEC8-A03B-4837-A8AF-6EC336192D57}"/>
                  </a:ext>
                </a:extLst>
              </p:cNvPr>
              <p:cNvSpPr/>
              <p:nvPr/>
            </p:nvSpPr>
            <p:spPr>
              <a:xfrm>
                <a:off x="992165" y="1014902"/>
                <a:ext cx="196385" cy="1407487"/>
              </a:xfrm>
              <a:prstGeom prst="snip2SameRect">
                <a:avLst>
                  <a:gd name="adj1" fmla="val 50000"/>
                  <a:gd name="adj2" fmla="val 0"/>
                </a:avLst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  <a:lumMod val="86000"/>
                    </a:schemeClr>
                  </a:gs>
                  <a:gs pos="50000">
                    <a:schemeClr val="accent1">
                      <a:lumMod val="60000"/>
                      <a:lumOff val="40000"/>
                      <a:tint val="44500"/>
                      <a:satMod val="160000"/>
                    </a:schemeClr>
                  </a:gs>
                  <a:gs pos="100000">
                    <a:schemeClr val="accent1">
                      <a:lumMod val="60000"/>
                      <a:lumOff val="40000"/>
                      <a:tint val="23500"/>
                      <a:satMod val="160000"/>
                    </a:schemeClr>
                  </a:gs>
                </a:gsLst>
                <a:lin ang="5400000" scaled="1"/>
                <a:tileRect/>
              </a:gra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latin typeface="Franklin Gothic Book" panose="020B0503020102020204" pitchFamily="34" charset="0"/>
                </a:endParaRPr>
              </a:p>
            </p:txBody>
          </p:sp>
        </p:grpSp>
        <p:sp>
          <p:nvSpPr>
            <p:cNvPr id="197" name="Triangle isocèle 196">
              <a:extLst>
                <a:ext uri="{FF2B5EF4-FFF2-40B4-BE49-F238E27FC236}">
                  <a16:creationId xmlns:a16="http://schemas.microsoft.com/office/drawing/2014/main" id="{D7EF92C4-04D0-4670-BAF4-29D85724825D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 rot="16200000">
              <a:off x="1546408" y="3274108"/>
              <a:ext cx="85972" cy="95843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98" name="Image 197">
              <a:extLst>
                <a:ext uri="{FF2B5EF4-FFF2-40B4-BE49-F238E27FC236}">
                  <a16:creationId xmlns:a16="http://schemas.microsoft.com/office/drawing/2014/main" id="{F7EFEC4E-22F5-43BE-A5FF-4D8D1118372B}"/>
                </a:ext>
              </a:extLst>
            </p:cNvPr>
            <p:cNvPicPr>
              <a:picLocks noChangeAspect="1"/>
            </p:cNvPicPr>
            <p:nvPr>
              <p:custDataLst>
                <p:tags r:id="rId29"/>
              </p:custDataLst>
            </p:nvPr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60341" y="3224069"/>
              <a:ext cx="185122" cy="195921"/>
            </a:xfrm>
            <a:prstGeom prst="rect">
              <a:avLst/>
            </a:prstGeom>
          </p:spPr>
        </p:pic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E2F40D1E-E76C-495C-BB9E-8B982F7F3F7B}"/>
                </a:ext>
              </a:extLst>
            </p:cNvPr>
            <p:cNvGrpSpPr/>
            <p:nvPr/>
          </p:nvGrpSpPr>
          <p:grpSpPr>
            <a:xfrm>
              <a:off x="1007418" y="3987263"/>
              <a:ext cx="277715" cy="169572"/>
              <a:chOff x="1007418" y="3727901"/>
              <a:chExt cx="277715" cy="169572"/>
            </a:xfrm>
          </p:grpSpPr>
          <p:sp>
            <p:nvSpPr>
              <p:cNvPr id="196" name="Triangle isocèle 195">
                <a:extLst>
                  <a:ext uri="{FF2B5EF4-FFF2-40B4-BE49-F238E27FC236}">
                    <a16:creationId xmlns:a16="http://schemas.microsoft.com/office/drawing/2014/main" id="{198C3B06-877F-4F98-8545-F0364C5A073D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 rot="5400000">
                <a:off x="1194226" y="3764766"/>
                <a:ext cx="85972" cy="95843"/>
              </a:xfrm>
              <a:prstGeom prst="triangle">
                <a:avLst/>
              </a:prstGeom>
              <a:solidFill>
                <a:srgbClr val="2DE0F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99" name="Image 198">
                <a:extLst>
                  <a:ext uri="{FF2B5EF4-FFF2-40B4-BE49-F238E27FC236}">
                    <a16:creationId xmlns:a16="http://schemas.microsoft.com/office/drawing/2014/main" id="{10349169-60B4-4E9B-BDEF-E3351E71E54C}"/>
                  </a:ext>
                </a:extLst>
              </p:cNvPr>
              <p:cNvPicPr>
                <a:picLocks noChangeAspect="1"/>
              </p:cNvPicPr>
              <p:nvPr>
                <p:custDataLst>
                  <p:tags r:id="rId32"/>
                </p:custDataLst>
              </p:nvPr>
            </p:nvPicPr>
            <p:blipFill>
              <a:blip r:embed="rId3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07418" y="3727901"/>
                <a:ext cx="152994" cy="169572"/>
              </a:xfrm>
              <a:prstGeom prst="rect">
                <a:avLst/>
              </a:prstGeom>
            </p:spPr>
          </p:pic>
        </p:grp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4EE12544-2731-4D8D-9A71-30332FBD6267}"/>
                </a:ext>
              </a:extLst>
            </p:cNvPr>
            <p:cNvSpPr txBox="1"/>
            <p:nvPr/>
          </p:nvSpPr>
          <p:spPr>
            <a:xfrm>
              <a:off x="2098707" y="3557563"/>
              <a:ext cx="360000" cy="33855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>
                  <a:solidFill>
                    <a:schemeClr val="bg1"/>
                  </a:solidFill>
                  <a:latin typeface="Franklin Gothic Book" panose="020B0503020102020204" pitchFamily="34" charset="0"/>
                </a:rPr>
                <a:t>x</a:t>
              </a:r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825FD79C-4E2D-4538-A70E-3782928F5103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1989997" y="3271716"/>
              <a:ext cx="5774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i="1">
                  <a:latin typeface="Franklin Gothic Book" panose="020B0503020102020204" pitchFamily="34" charset="0"/>
                </a:rPr>
                <a:t>Enjeu</a:t>
              </a:r>
            </a:p>
          </p:txBody>
        </p:sp>
        <p:pic>
          <p:nvPicPr>
            <p:cNvPr id="95" name="Image 94">
              <a:extLst>
                <a:ext uri="{FF2B5EF4-FFF2-40B4-BE49-F238E27FC236}">
                  <a16:creationId xmlns:a16="http://schemas.microsoft.com/office/drawing/2014/main" id="{8F43AA2D-69D3-4C95-AEE1-DEA0A65C24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36623" y="2507314"/>
              <a:ext cx="152994" cy="169572"/>
            </a:xfrm>
            <a:prstGeom prst="rect">
              <a:avLst/>
            </a:prstGeom>
          </p:spPr>
        </p:pic>
        <p:pic>
          <p:nvPicPr>
            <p:cNvPr id="98" name="Image 97">
              <a:extLst>
                <a:ext uri="{FF2B5EF4-FFF2-40B4-BE49-F238E27FC236}">
                  <a16:creationId xmlns:a16="http://schemas.microsoft.com/office/drawing/2014/main" id="{422BA931-3C26-4DF1-AF8F-DA7F6ABB71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46859" y="2512999"/>
              <a:ext cx="185122" cy="195921"/>
            </a:xfrm>
            <a:prstGeom prst="rect">
              <a:avLst/>
            </a:prstGeom>
          </p:spPr>
        </p:pic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DB51A48-36C5-4A39-9045-2092785B4290}"/>
              </a:ext>
            </a:extLst>
          </p:cNvPr>
          <p:cNvGrpSpPr/>
          <p:nvPr/>
        </p:nvGrpSpPr>
        <p:grpSpPr>
          <a:xfrm>
            <a:off x="386160" y="1007235"/>
            <a:ext cx="9391376" cy="1840407"/>
            <a:chOff x="386160" y="675214"/>
            <a:chExt cx="9391376" cy="1840407"/>
          </a:xfrm>
        </p:grpSpPr>
        <p:cxnSp>
          <p:nvCxnSpPr>
            <p:cNvPr id="230" name="Connecteur droit 229">
              <a:extLst>
                <a:ext uri="{FF2B5EF4-FFF2-40B4-BE49-F238E27FC236}">
                  <a16:creationId xmlns:a16="http://schemas.microsoft.com/office/drawing/2014/main" id="{90E4E5BB-F8C3-4680-835A-A1EFD6F226FC}"/>
                </a:ext>
              </a:extLst>
            </p:cNvPr>
            <p:cNvCxnSpPr>
              <a:cxnSpLocks/>
            </p:cNvCxnSpPr>
            <p:nvPr>
              <p:custDataLst>
                <p:tags r:id="rId6"/>
              </p:custDataLst>
            </p:nvPr>
          </p:nvCxnSpPr>
          <p:spPr>
            <a:xfrm>
              <a:off x="702091" y="2434432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Connecteur droit 230">
              <a:extLst>
                <a:ext uri="{FF2B5EF4-FFF2-40B4-BE49-F238E27FC236}">
                  <a16:creationId xmlns:a16="http://schemas.microsoft.com/office/drawing/2014/main" id="{210FC4B0-8214-40D2-AD8F-F2ADD791DCA2}"/>
                </a:ext>
              </a:extLst>
            </p:cNvPr>
            <p:cNvCxnSpPr>
              <a:cxnSpLocks/>
            </p:cNvCxnSpPr>
            <p:nvPr>
              <p:custDataLst>
                <p:tags r:id="rId7"/>
              </p:custDataLst>
            </p:nvPr>
          </p:nvCxnSpPr>
          <p:spPr>
            <a:xfrm>
              <a:off x="702091" y="2037483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Connecteur droit 231">
              <a:extLst>
                <a:ext uri="{FF2B5EF4-FFF2-40B4-BE49-F238E27FC236}">
                  <a16:creationId xmlns:a16="http://schemas.microsoft.com/office/drawing/2014/main" id="{6DE580A8-838A-4442-BBFE-E3EFF237A2DD}"/>
                </a:ext>
              </a:extLst>
            </p:cNvPr>
            <p:cNvCxnSpPr>
              <a:cxnSpLocks/>
            </p:cNvCxnSpPr>
            <p:nvPr>
              <p:custDataLst>
                <p:tags r:id="rId8"/>
              </p:custDataLst>
            </p:nvPr>
          </p:nvCxnSpPr>
          <p:spPr>
            <a:xfrm>
              <a:off x="702091" y="1700808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Connecteur droit 232">
              <a:extLst>
                <a:ext uri="{FF2B5EF4-FFF2-40B4-BE49-F238E27FC236}">
                  <a16:creationId xmlns:a16="http://schemas.microsoft.com/office/drawing/2014/main" id="{18D60B55-186D-48CC-8E52-7B66A6C2E9A5}"/>
                </a:ext>
              </a:extLst>
            </p:cNvPr>
            <p:cNvCxnSpPr>
              <a:cxnSpLocks/>
            </p:cNvCxnSpPr>
            <p:nvPr>
              <p:custDataLst>
                <p:tags r:id="rId9"/>
              </p:custDataLst>
            </p:nvPr>
          </p:nvCxnSpPr>
          <p:spPr>
            <a:xfrm>
              <a:off x="702091" y="1325252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4" name="ZoneTexte 233">
              <a:extLst>
                <a:ext uri="{FF2B5EF4-FFF2-40B4-BE49-F238E27FC236}">
                  <a16:creationId xmlns:a16="http://schemas.microsoft.com/office/drawing/2014/main" id="{4B79FA60-C80A-4C9C-9FC7-3E3604B3752C}"/>
                </a:ext>
              </a:extLst>
            </p:cNvPr>
            <p:cNvSpPr txBox="1"/>
            <p:nvPr>
              <p:custDataLst>
                <p:tags r:id="rId10"/>
              </p:custDataLst>
            </p:nvPr>
          </p:nvSpPr>
          <p:spPr>
            <a:xfrm>
              <a:off x="6183248" y="855762"/>
              <a:ext cx="35942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>
                  <a:solidFill>
                    <a:srgbClr val="0070C0"/>
                  </a:solidFill>
                  <a:latin typeface="Franklin Gothic Book" panose="020B0503020102020204" pitchFamily="34" charset="0"/>
                </a:rPr>
                <a:t>Compétences des équipes sur les outils numériques</a:t>
              </a:r>
            </a:p>
          </p:txBody>
        </p:sp>
        <p:sp>
          <p:nvSpPr>
            <p:cNvPr id="235" name="ZoneTexte 234">
              <a:extLst>
                <a:ext uri="{FF2B5EF4-FFF2-40B4-BE49-F238E27FC236}">
                  <a16:creationId xmlns:a16="http://schemas.microsoft.com/office/drawing/2014/main" id="{A581070C-3F3C-4844-9797-EF43992322AD}"/>
                </a:ext>
              </a:extLst>
            </p:cNvPr>
            <p:cNvSpPr txBox="1"/>
            <p:nvPr>
              <p:custDataLst>
                <p:tags r:id="rId11"/>
              </p:custDataLst>
            </p:nvPr>
          </p:nvSpPr>
          <p:spPr>
            <a:xfrm>
              <a:off x="2853473" y="855762"/>
              <a:ext cx="31192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>
                  <a:solidFill>
                    <a:srgbClr val="2DE0F3"/>
                  </a:solidFill>
                  <a:latin typeface="Franklin Gothic Book" panose="020B0503020102020204" pitchFamily="34" charset="0"/>
                </a:rPr>
                <a:t>Outils numériques utilisés dans l’entreprise</a:t>
              </a:r>
            </a:p>
          </p:txBody>
        </p:sp>
        <p:sp>
          <p:nvSpPr>
            <p:cNvPr id="236" name="Rectangle : coins arrondis 235">
              <a:extLst>
                <a:ext uri="{FF2B5EF4-FFF2-40B4-BE49-F238E27FC236}">
                  <a16:creationId xmlns:a16="http://schemas.microsoft.com/office/drawing/2014/main" id="{6C23B789-4F60-4297-BDF7-BF28B70701FF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6360392" y="1147621"/>
              <a:ext cx="3240000" cy="1368000"/>
            </a:xfrm>
            <a:prstGeom prst="roundRect">
              <a:avLst>
                <a:gd name="adj" fmla="val 163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fr-CA" sz="1000" i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rPr>
                <a:t>Synthétiser les éléments présents dans la matrice Excel de diagnostic</a:t>
              </a:r>
              <a:endParaRPr lang="fr-FR" sz="1000" i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endParaRPr>
            </a:p>
          </p:txBody>
        </p:sp>
        <p:sp>
          <p:nvSpPr>
            <p:cNvPr id="237" name="Rectangle : coins arrondis 236">
              <a:extLst>
                <a:ext uri="{FF2B5EF4-FFF2-40B4-BE49-F238E27FC236}">
                  <a16:creationId xmlns:a16="http://schemas.microsoft.com/office/drawing/2014/main" id="{DD1E4D15-93A8-4A1D-8DA5-2145282D2DD1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793120" y="1147621"/>
              <a:ext cx="3240000" cy="1368000"/>
            </a:xfrm>
            <a:prstGeom prst="roundRect">
              <a:avLst>
                <a:gd name="adj" fmla="val 358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fr-CA" sz="1000" i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rPr>
                <a:t>Synthétiser les éléments présents dans la matrice Excel de diagnostic</a:t>
              </a:r>
              <a:endParaRPr lang="fr-FR" sz="1000" i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endParaRPr>
            </a:p>
          </p:txBody>
        </p:sp>
        <p:grpSp>
          <p:nvGrpSpPr>
            <p:cNvPr id="238" name="Groupe 237">
              <a:extLst>
                <a:ext uri="{FF2B5EF4-FFF2-40B4-BE49-F238E27FC236}">
                  <a16:creationId xmlns:a16="http://schemas.microsoft.com/office/drawing/2014/main" id="{A0BE8A64-666E-4733-8AAC-833744C42E5F}"/>
                </a:ext>
              </a:extLst>
            </p:cNvPr>
            <p:cNvGrpSpPr/>
            <p:nvPr>
              <p:custDataLst>
                <p:tags r:id="rId14"/>
              </p:custDataLst>
            </p:nvPr>
          </p:nvGrpSpPr>
          <p:grpSpPr>
            <a:xfrm>
              <a:off x="386160" y="1226656"/>
              <a:ext cx="432991" cy="1266538"/>
              <a:chOff x="3270639" y="786453"/>
              <a:chExt cx="432991" cy="1637856"/>
            </a:xfrm>
          </p:grpSpPr>
          <p:sp>
            <p:nvSpPr>
              <p:cNvPr id="247" name="Rectangle : coins arrondis 246">
                <a:extLst>
                  <a:ext uri="{FF2B5EF4-FFF2-40B4-BE49-F238E27FC236}">
                    <a16:creationId xmlns:a16="http://schemas.microsoft.com/office/drawing/2014/main" id="{E3B9DAF9-AB30-431F-AFCD-E97802F920E9}"/>
                  </a:ext>
                </a:extLst>
              </p:cNvPr>
              <p:cNvSpPr/>
              <p:nvPr/>
            </p:nvSpPr>
            <p:spPr>
              <a:xfrm>
                <a:off x="3270639" y="2209901"/>
                <a:ext cx="432991" cy="21440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0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  <p:sp>
            <p:nvSpPr>
              <p:cNvPr id="248" name="Rectangle : coins arrondis 247">
                <a:extLst>
                  <a:ext uri="{FF2B5EF4-FFF2-40B4-BE49-F238E27FC236}">
                    <a16:creationId xmlns:a16="http://schemas.microsoft.com/office/drawing/2014/main" id="{240E7CBD-02BB-4843-ADA8-8DBA9F351BCC}"/>
                  </a:ext>
                </a:extLst>
              </p:cNvPr>
              <p:cNvSpPr/>
              <p:nvPr/>
            </p:nvSpPr>
            <p:spPr>
              <a:xfrm>
                <a:off x="3270639" y="1703296"/>
                <a:ext cx="432991" cy="21440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1</a:t>
                </a:r>
              </a:p>
            </p:txBody>
          </p:sp>
          <p:sp>
            <p:nvSpPr>
              <p:cNvPr id="249" name="Rectangle : coins arrondis 248">
                <a:extLst>
                  <a:ext uri="{FF2B5EF4-FFF2-40B4-BE49-F238E27FC236}">
                    <a16:creationId xmlns:a16="http://schemas.microsoft.com/office/drawing/2014/main" id="{A340268A-89DF-4A67-8CE7-F0E3D34EAFBF}"/>
                  </a:ext>
                </a:extLst>
              </p:cNvPr>
              <p:cNvSpPr/>
              <p:nvPr/>
            </p:nvSpPr>
            <p:spPr>
              <a:xfrm>
                <a:off x="3270639" y="1279070"/>
                <a:ext cx="432991" cy="214409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2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  <p:sp>
            <p:nvSpPr>
              <p:cNvPr id="250" name="Rectangle : coins arrondis 249">
                <a:extLst>
                  <a:ext uri="{FF2B5EF4-FFF2-40B4-BE49-F238E27FC236}">
                    <a16:creationId xmlns:a16="http://schemas.microsoft.com/office/drawing/2014/main" id="{5CF16C9E-D5B8-4F23-8B8D-6A9115AE18AE}"/>
                  </a:ext>
                </a:extLst>
              </p:cNvPr>
              <p:cNvSpPr/>
              <p:nvPr/>
            </p:nvSpPr>
            <p:spPr>
              <a:xfrm>
                <a:off x="3270639" y="786453"/>
                <a:ext cx="432991" cy="214409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3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</p:grpSp>
        <p:sp>
          <p:nvSpPr>
            <p:cNvPr id="245" name="ZoneTexte 244">
              <a:extLst>
                <a:ext uri="{FF2B5EF4-FFF2-40B4-BE49-F238E27FC236}">
                  <a16:creationId xmlns:a16="http://schemas.microsoft.com/office/drawing/2014/main" id="{D16EA1CD-153F-46F0-8A8F-1BABE212A9A5}"/>
                </a:ext>
              </a:extLst>
            </p:cNvPr>
            <p:cNvSpPr txBox="1"/>
            <p:nvPr/>
          </p:nvSpPr>
          <p:spPr>
            <a:xfrm>
              <a:off x="438170" y="836712"/>
              <a:ext cx="194421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rPr>
                <a:t>VENDRE</a:t>
              </a:r>
            </a:p>
          </p:txBody>
        </p:sp>
        <p:sp>
          <p:nvSpPr>
            <p:cNvPr id="246" name="Rectangle : avec coins rognés en haut 245">
              <a:extLst>
                <a:ext uri="{FF2B5EF4-FFF2-40B4-BE49-F238E27FC236}">
                  <a16:creationId xmlns:a16="http://schemas.microsoft.com/office/drawing/2014/main" id="{5388D912-9EB1-451B-B473-53DE2D371D0A}"/>
                </a:ext>
              </a:extLst>
            </p:cNvPr>
            <p:cNvSpPr/>
            <p:nvPr/>
          </p:nvSpPr>
          <p:spPr>
            <a:xfrm>
              <a:off x="1280593" y="1121822"/>
              <a:ext cx="261388" cy="1316959"/>
            </a:xfrm>
            <a:prstGeom prst="snip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  <a:lumMod val="86000"/>
                  </a:schemeClr>
                </a:gs>
                <a:gs pos="50000">
                  <a:schemeClr val="accent1">
                    <a:lumMod val="60000"/>
                    <a:lumOff val="40000"/>
                    <a:tint val="44500"/>
                    <a:satMod val="160000"/>
                  </a:schemeClr>
                </a:gs>
                <a:gs pos="100000">
                  <a:schemeClr val="accent1">
                    <a:lumMod val="60000"/>
                    <a:lumOff val="40000"/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Franklin Gothic Book" panose="020B0503020102020204" pitchFamily="34" charset="0"/>
              </a:endParaRPr>
            </a:p>
          </p:txBody>
        </p:sp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32DDF476-55B5-485C-A82F-3D54E3883EED}"/>
                </a:ext>
              </a:extLst>
            </p:cNvPr>
            <p:cNvGrpSpPr/>
            <p:nvPr>
              <p:custDataLst>
                <p:tags r:id="rId15"/>
              </p:custDataLst>
            </p:nvPr>
          </p:nvGrpSpPr>
          <p:grpSpPr>
            <a:xfrm>
              <a:off x="1541472" y="1504832"/>
              <a:ext cx="303991" cy="195921"/>
              <a:chOff x="1541472" y="1739091"/>
              <a:chExt cx="303991" cy="195921"/>
            </a:xfrm>
          </p:grpSpPr>
          <p:sp>
            <p:nvSpPr>
              <p:cNvPr id="242" name="Triangle isocèle 241">
                <a:extLst>
                  <a:ext uri="{FF2B5EF4-FFF2-40B4-BE49-F238E27FC236}">
                    <a16:creationId xmlns:a16="http://schemas.microsoft.com/office/drawing/2014/main" id="{13F3A028-91B2-4347-A647-36B7F872423F}"/>
                  </a:ext>
                </a:extLst>
              </p:cNvPr>
              <p:cNvSpPr/>
              <p:nvPr/>
            </p:nvSpPr>
            <p:spPr>
              <a:xfrm rot="16200000">
                <a:off x="1546408" y="1804185"/>
                <a:ext cx="85972" cy="95843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243" name="Image 242">
                <a:extLst>
                  <a:ext uri="{FF2B5EF4-FFF2-40B4-BE49-F238E27FC236}">
                    <a16:creationId xmlns:a16="http://schemas.microsoft.com/office/drawing/2014/main" id="{11459391-A41E-4AF6-9447-3F0E1F7BBB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660341" y="1739091"/>
                <a:ext cx="185122" cy="195921"/>
              </a:xfrm>
              <a:prstGeom prst="rect">
                <a:avLst/>
              </a:prstGeom>
            </p:spPr>
          </p:pic>
        </p:grpSp>
        <p:grpSp>
          <p:nvGrpSpPr>
            <p:cNvPr id="2" name="Groupe 1">
              <a:extLst>
                <a:ext uri="{FF2B5EF4-FFF2-40B4-BE49-F238E27FC236}">
                  <a16:creationId xmlns:a16="http://schemas.microsoft.com/office/drawing/2014/main" id="{7DEEB8AB-8649-4F76-B12D-0C03FFD5607A}"/>
                </a:ext>
              </a:extLst>
            </p:cNvPr>
            <p:cNvGrpSpPr/>
            <p:nvPr>
              <p:custDataLst>
                <p:tags r:id="rId16"/>
              </p:custDataLst>
            </p:nvPr>
          </p:nvGrpSpPr>
          <p:grpSpPr>
            <a:xfrm>
              <a:off x="1007418" y="1886169"/>
              <a:ext cx="277715" cy="169572"/>
              <a:chOff x="1007418" y="1874132"/>
              <a:chExt cx="277715" cy="169572"/>
            </a:xfrm>
          </p:grpSpPr>
          <p:sp>
            <p:nvSpPr>
              <p:cNvPr id="241" name="Triangle isocèle 240">
                <a:extLst>
                  <a:ext uri="{FF2B5EF4-FFF2-40B4-BE49-F238E27FC236}">
                    <a16:creationId xmlns:a16="http://schemas.microsoft.com/office/drawing/2014/main" id="{6A434866-E609-4182-A021-685559CFF4B1}"/>
                  </a:ext>
                </a:extLst>
              </p:cNvPr>
              <p:cNvSpPr/>
              <p:nvPr/>
            </p:nvSpPr>
            <p:spPr>
              <a:xfrm rot="5400000">
                <a:off x="1194226" y="1905948"/>
                <a:ext cx="85972" cy="95843"/>
              </a:xfrm>
              <a:prstGeom prst="triangle">
                <a:avLst/>
              </a:prstGeom>
              <a:solidFill>
                <a:srgbClr val="2DE0F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244" name="Image 243">
                <a:extLst>
                  <a:ext uri="{FF2B5EF4-FFF2-40B4-BE49-F238E27FC236}">
                    <a16:creationId xmlns:a16="http://schemas.microsoft.com/office/drawing/2014/main" id="{B1F9988F-DE59-4A5C-B058-BB107366AC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07418" y="1874132"/>
                <a:ext cx="152994" cy="169572"/>
              </a:xfrm>
              <a:prstGeom prst="rect">
                <a:avLst/>
              </a:prstGeom>
            </p:spPr>
          </p:pic>
        </p:grp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ECDA4BA2-5C72-400D-BC7B-9D365C39F509}"/>
                </a:ext>
              </a:extLst>
            </p:cNvPr>
            <p:cNvSpPr txBox="1"/>
            <p:nvPr/>
          </p:nvSpPr>
          <p:spPr>
            <a:xfrm>
              <a:off x="2098707" y="1654007"/>
              <a:ext cx="360000" cy="33855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>
                  <a:solidFill>
                    <a:schemeClr val="bg1"/>
                  </a:solidFill>
                  <a:latin typeface="Franklin Gothic Book" panose="020B0503020102020204" pitchFamily="34" charset="0"/>
                </a:rPr>
                <a:t>x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A33554F-B64A-4BB6-AC32-A5FB8A8077AB}"/>
                </a:ext>
              </a:extLst>
            </p:cNvPr>
            <p:cNvSpPr txBox="1"/>
            <p:nvPr>
              <p:custDataLst>
                <p:tags r:id="rId17"/>
              </p:custDataLst>
            </p:nvPr>
          </p:nvSpPr>
          <p:spPr>
            <a:xfrm>
              <a:off x="1989997" y="1368160"/>
              <a:ext cx="5774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i="1">
                  <a:latin typeface="Franklin Gothic Book" panose="020B0503020102020204" pitchFamily="34" charset="0"/>
                </a:rPr>
                <a:t>Enjeu</a:t>
              </a:r>
            </a:p>
          </p:txBody>
        </p:sp>
        <p:pic>
          <p:nvPicPr>
            <p:cNvPr id="97" name="Image 96">
              <a:extLst>
                <a:ext uri="{FF2B5EF4-FFF2-40B4-BE49-F238E27FC236}">
                  <a16:creationId xmlns:a16="http://schemas.microsoft.com/office/drawing/2014/main" id="{E73A5FBB-711A-42D6-8FC0-E78E3B7197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46859" y="675214"/>
              <a:ext cx="185122" cy="195921"/>
            </a:xfrm>
            <a:prstGeom prst="rect">
              <a:avLst/>
            </a:prstGeom>
          </p:spPr>
        </p:pic>
        <p:pic>
          <p:nvPicPr>
            <p:cNvPr id="99" name="Image 98">
              <a:extLst>
                <a:ext uri="{FF2B5EF4-FFF2-40B4-BE49-F238E27FC236}">
                  <a16:creationId xmlns:a16="http://schemas.microsoft.com/office/drawing/2014/main" id="{1AB60C85-CBCC-400B-BD27-05F75D79B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36623" y="688388"/>
              <a:ext cx="152994" cy="169572"/>
            </a:xfrm>
            <a:prstGeom prst="rect">
              <a:avLst/>
            </a:prstGeom>
          </p:spPr>
        </p:pic>
      </p:grpSp>
      <p:sp>
        <p:nvSpPr>
          <p:cNvPr id="101" name="ZoneTexte 100">
            <a:extLst>
              <a:ext uri="{FF2B5EF4-FFF2-40B4-BE49-F238E27FC236}">
                <a16:creationId xmlns:a16="http://schemas.microsoft.com/office/drawing/2014/main" id="{F03C8492-DC81-4C6A-8EA7-615A6229AE4A}"/>
              </a:ext>
            </a:extLst>
          </p:cNvPr>
          <p:cNvSpPr txBox="1"/>
          <p:nvPr/>
        </p:nvSpPr>
        <p:spPr>
          <a:xfrm>
            <a:off x="590411" y="1747144"/>
            <a:ext cx="1548033" cy="83099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>
                <a:solidFill>
                  <a:schemeClr val="accent1"/>
                </a:solidFill>
              </a:rPr>
              <a:t>Graphique à adapter en fonction des résultats du diagnostic</a:t>
            </a:r>
          </a:p>
        </p:txBody>
      </p:sp>
      <p:sp>
        <p:nvSpPr>
          <p:cNvPr id="102" name="ZoneTexte 101">
            <a:extLst>
              <a:ext uri="{FF2B5EF4-FFF2-40B4-BE49-F238E27FC236}">
                <a16:creationId xmlns:a16="http://schemas.microsoft.com/office/drawing/2014/main" id="{721F21A3-BD1E-4A22-93F9-45D4ED781FB7}"/>
              </a:ext>
            </a:extLst>
          </p:cNvPr>
          <p:cNvSpPr txBox="1"/>
          <p:nvPr/>
        </p:nvSpPr>
        <p:spPr>
          <a:xfrm>
            <a:off x="590411" y="3880796"/>
            <a:ext cx="1548033" cy="83099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>
                <a:solidFill>
                  <a:schemeClr val="accent1"/>
                </a:solidFill>
              </a:rPr>
              <a:t>Graphique à adapter en fonction des résultats du diagnostic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146FD30-4B5C-425E-816A-15F00C393136}"/>
              </a:ext>
            </a:extLst>
          </p:cNvPr>
          <p:cNvGrpSpPr/>
          <p:nvPr/>
        </p:nvGrpSpPr>
        <p:grpSpPr>
          <a:xfrm>
            <a:off x="2769354" y="5305513"/>
            <a:ext cx="4367293" cy="931799"/>
            <a:chOff x="2138444" y="5305513"/>
            <a:chExt cx="4367293" cy="9317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E79FEE6-81D7-4151-A3D8-CFAAE7EDCC0B}"/>
                </a:ext>
              </a:extLst>
            </p:cNvPr>
            <p:cNvSpPr/>
            <p:nvPr/>
          </p:nvSpPr>
          <p:spPr>
            <a:xfrm>
              <a:off x="2138444" y="5305513"/>
              <a:ext cx="4326724" cy="931799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7" name="Rectangle : coins arrondis 56">
              <a:extLst>
                <a:ext uri="{FF2B5EF4-FFF2-40B4-BE49-F238E27FC236}">
                  <a16:creationId xmlns:a16="http://schemas.microsoft.com/office/drawing/2014/main" id="{B83897E5-7685-4B25-B3D1-7A3C2E363C06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3796574" y="5677176"/>
              <a:ext cx="2709163" cy="16957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spcBef>
                  <a:spcPts val="300"/>
                </a:spcBef>
              </a:pPr>
              <a:r>
                <a:rPr lang="fr-FR" sz="900" b="1" i="1" cap="small">
                  <a:solidFill>
                    <a:schemeClr val="accent1"/>
                  </a:solidFill>
                  <a:latin typeface="Franklin Gothic Book" panose="020B0503020102020204" pitchFamily="34" charset="0"/>
                </a:rPr>
                <a:t>Échelle de notation – Niveaux de maturité de l’enjeu</a:t>
              </a:r>
            </a:p>
            <a:p>
              <a:pPr>
                <a:spcBef>
                  <a:spcPts val="300"/>
                </a:spcBef>
              </a:pPr>
              <a:r>
                <a:rPr lang="fr-FR" sz="800" b="1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Niveau 0 :</a:t>
              </a:r>
              <a:r>
                <a:rPr lang="fr-FR" sz="8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 utilisation du papier &amp; pas de maîtrise ; </a:t>
              </a:r>
            </a:p>
            <a:p>
              <a:pPr>
                <a:spcBef>
                  <a:spcPts val="300"/>
                </a:spcBef>
              </a:pPr>
              <a:r>
                <a:rPr lang="fr-FR" sz="800" b="1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Niveau 1 :</a:t>
              </a:r>
              <a:r>
                <a:rPr lang="fr-FR" sz="8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 outils de bureautique &amp; faible maîtrise ; </a:t>
              </a:r>
            </a:p>
            <a:p>
              <a:pPr>
                <a:spcBef>
                  <a:spcPts val="300"/>
                </a:spcBef>
              </a:pPr>
              <a:r>
                <a:rPr lang="fr-FR" sz="800" b="1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Niveau 2 :  </a:t>
              </a:r>
              <a:r>
                <a:rPr lang="fr-FR" sz="8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application dédiée &amp; bonne maîtrise ; </a:t>
              </a:r>
            </a:p>
            <a:p>
              <a:pPr>
                <a:spcBef>
                  <a:spcPts val="300"/>
                </a:spcBef>
              </a:pPr>
              <a:r>
                <a:rPr lang="fr-FR" sz="800" b="1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Niveau 3 : </a:t>
              </a:r>
              <a:r>
                <a:rPr lang="fr-FR" sz="8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solution avancée &amp; maîtrise importante</a:t>
              </a:r>
            </a:p>
          </p:txBody>
        </p:sp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FE2E9BA7-7981-44C0-96A0-CB1463D1DAEE}"/>
                </a:ext>
              </a:extLst>
            </p:cNvPr>
            <p:cNvGrpSpPr/>
            <p:nvPr/>
          </p:nvGrpSpPr>
          <p:grpSpPr>
            <a:xfrm>
              <a:off x="2138444" y="5355577"/>
              <a:ext cx="1825628" cy="759375"/>
              <a:chOff x="6511748" y="5355577"/>
              <a:chExt cx="1825628" cy="759375"/>
            </a:xfrm>
          </p:grpSpPr>
          <p:pic>
            <p:nvPicPr>
              <p:cNvPr id="59" name="Image 58">
                <a:extLst>
                  <a:ext uri="{FF2B5EF4-FFF2-40B4-BE49-F238E27FC236}">
                    <a16:creationId xmlns:a16="http://schemas.microsoft.com/office/drawing/2014/main" id="{8BBF5FA9-4815-4514-95A9-B0D33AA450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625248" y="5589240"/>
                <a:ext cx="152994" cy="169572"/>
              </a:xfrm>
              <a:prstGeom prst="rect">
                <a:avLst/>
              </a:prstGeom>
            </p:spPr>
          </p:pic>
          <p:pic>
            <p:nvPicPr>
              <p:cNvPr id="60" name="Image 59">
                <a:extLst>
                  <a:ext uri="{FF2B5EF4-FFF2-40B4-BE49-F238E27FC236}">
                    <a16:creationId xmlns:a16="http://schemas.microsoft.com/office/drawing/2014/main" id="{8B80A6F4-546E-4AD1-85A3-7057194C65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609184" y="5919031"/>
                <a:ext cx="185122" cy="195921"/>
              </a:xfrm>
              <a:prstGeom prst="rect">
                <a:avLst/>
              </a:prstGeom>
            </p:spPr>
          </p:pic>
          <p:sp>
            <p:nvSpPr>
              <p:cNvPr id="61" name="Rectangle : coins arrondis 60">
                <a:extLst>
                  <a:ext uri="{FF2B5EF4-FFF2-40B4-BE49-F238E27FC236}">
                    <a16:creationId xmlns:a16="http://schemas.microsoft.com/office/drawing/2014/main" id="{32E2424D-3B3F-4851-86D5-04B9F6F6D5D8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6818811" y="5592391"/>
                <a:ext cx="1078499" cy="169571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spcBef>
                    <a:spcPts val="300"/>
                  </a:spcBef>
                </a:pPr>
                <a:r>
                  <a:rPr lang="fr-FR" sz="800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Maturité des outils</a:t>
                </a:r>
              </a:p>
            </p:txBody>
          </p:sp>
          <p:sp>
            <p:nvSpPr>
              <p:cNvPr id="62" name="Rectangle : coins arrondis 61">
                <a:extLst>
                  <a:ext uri="{FF2B5EF4-FFF2-40B4-BE49-F238E27FC236}">
                    <a16:creationId xmlns:a16="http://schemas.microsoft.com/office/drawing/2014/main" id="{57766BE0-4C98-4413-B043-987EF5FCA3DD}"/>
                  </a:ext>
                </a:extLst>
              </p:cNvPr>
              <p:cNvSpPr/>
              <p:nvPr>
                <p:custDataLst>
                  <p:tags r:id="rId4"/>
                </p:custDataLst>
              </p:nvPr>
            </p:nvSpPr>
            <p:spPr>
              <a:xfrm>
                <a:off x="6818811" y="5914851"/>
                <a:ext cx="1518565" cy="195921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spcBef>
                    <a:spcPts val="300"/>
                  </a:spcBef>
                </a:pPr>
                <a:r>
                  <a:rPr lang="fr-FR" sz="800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Maturité des compétences</a:t>
                </a:r>
              </a:p>
            </p:txBody>
          </p:sp>
          <p:sp>
            <p:nvSpPr>
              <p:cNvPr id="63" name="Rectangle : coins arrondis 62">
                <a:extLst>
                  <a:ext uri="{FF2B5EF4-FFF2-40B4-BE49-F238E27FC236}">
                    <a16:creationId xmlns:a16="http://schemas.microsoft.com/office/drawing/2014/main" id="{05887540-4A91-4285-817D-8DC7264BBFC2}"/>
                  </a:ext>
                </a:extLst>
              </p:cNvPr>
              <p:cNvSpPr/>
              <p:nvPr>
                <p:custDataLst>
                  <p:tags r:id="rId5"/>
                </p:custDataLst>
              </p:nvPr>
            </p:nvSpPr>
            <p:spPr>
              <a:xfrm>
                <a:off x="6511748" y="5355577"/>
                <a:ext cx="1465588" cy="169571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spcBef>
                    <a:spcPts val="300"/>
                  </a:spcBef>
                </a:pPr>
                <a:r>
                  <a:rPr lang="fr-FR" sz="900" b="1" i="1" cap="small">
                    <a:solidFill>
                      <a:schemeClr val="accent1"/>
                    </a:solidFill>
                    <a:latin typeface="Franklin Gothic Book" panose="020B0503020102020204" pitchFamily="34" charset="0"/>
                  </a:rPr>
                  <a:t>Thématique</a:t>
                </a:r>
              </a:p>
            </p:txBody>
          </p:sp>
        </p:grpSp>
      </p:grpSp>
      <p:sp>
        <p:nvSpPr>
          <p:cNvPr id="66" name="ZoneTexte 65">
            <a:extLst>
              <a:ext uri="{FF2B5EF4-FFF2-40B4-BE49-F238E27FC236}">
                <a16:creationId xmlns:a16="http://schemas.microsoft.com/office/drawing/2014/main" id="{E9D31ED9-E894-4C20-A8C5-71D0AA871A52}"/>
              </a:ext>
            </a:extLst>
          </p:cNvPr>
          <p:cNvSpPr txBox="1"/>
          <p:nvPr/>
        </p:nvSpPr>
        <p:spPr>
          <a:xfrm>
            <a:off x="8445526" y="0"/>
            <a:ext cx="1399543" cy="6463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r>
              <a:rPr lang="fr-FR" sz="1200">
                <a:solidFill>
                  <a:schemeClr val="accent1"/>
                </a:solidFill>
              </a:rPr>
              <a:t>Coller ici le logo du </a:t>
            </a:r>
            <a:r>
              <a:rPr lang="fr-FR" sz="1200" err="1">
                <a:solidFill>
                  <a:schemeClr val="accent1"/>
                </a:solidFill>
              </a:rPr>
              <a:t>cofinanceur</a:t>
            </a:r>
            <a:endParaRPr lang="fr-FR" sz="12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310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64FD5F26-32CE-48D5-859A-6912711359E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4193" y="-4510"/>
            <a:ext cx="7355227" cy="599160"/>
          </a:xfrm>
        </p:spPr>
        <p:txBody>
          <a:bodyPr>
            <a:normAutofit/>
          </a:bodyPr>
          <a:lstStyle/>
          <a:p>
            <a:r>
              <a:rPr lang="fr-FR" sz="1600" b="1">
                <a:latin typeface="Franklin Gothic Book" panose="020B0503020102020204" pitchFamily="34" charset="0"/>
              </a:rPr>
              <a:t>LES ACTIVITÉS DE PRODUCTION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F373E8AE-0E26-402F-A0E3-72906353D5EE}"/>
              </a:ext>
            </a:extLst>
          </p:cNvPr>
          <p:cNvGrpSpPr/>
          <p:nvPr/>
        </p:nvGrpSpPr>
        <p:grpSpPr>
          <a:xfrm>
            <a:off x="386160" y="3222163"/>
            <a:ext cx="9391376" cy="1857790"/>
            <a:chOff x="386160" y="2507314"/>
            <a:chExt cx="9391376" cy="1857790"/>
          </a:xfrm>
        </p:grpSpPr>
        <p:cxnSp>
          <p:nvCxnSpPr>
            <p:cNvPr id="184" name="Connecteur droit 183">
              <a:extLst>
                <a:ext uri="{FF2B5EF4-FFF2-40B4-BE49-F238E27FC236}">
                  <a16:creationId xmlns:a16="http://schemas.microsoft.com/office/drawing/2014/main" id="{96015A60-2739-47AC-B75A-96FF330CF914}"/>
                </a:ext>
              </a:extLst>
            </p:cNvPr>
            <p:cNvCxnSpPr>
              <a:cxnSpLocks/>
            </p:cNvCxnSpPr>
            <p:nvPr>
              <p:custDataLst>
                <p:tags r:id="rId18"/>
              </p:custDataLst>
            </p:nvPr>
          </p:nvCxnSpPr>
          <p:spPr>
            <a:xfrm>
              <a:off x="702091" y="4221072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Connecteur droit 184">
              <a:extLst>
                <a:ext uri="{FF2B5EF4-FFF2-40B4-BE49-F238E27FC236}">
                  <a16:creationId xmlns:a16="http://schemas.microsoft.com/office/drawing/2014/main" id="{38DDC0AE-FF15-470F-A813-EC955E56D4EA}"/>
                </a:ext>
              </a:extLst>
            </p:cNvPr>
            <p:cNvCxnSpPr>
              <a:cxnSpLocks/>
            </p:cNvCxnSpPr>
            <p:nvPr>
              <p:custDataLst>
                <p:tags r:id="rId19"/>
              </p:custDataLst>
            </p:nvPr>
          </p:nvCxnSpPr>
          <p:spPr>
            <a:xfrm>
              <a:off x="702091" y="3909393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Connecteur droit 185">
              <a:extLst>
                <a:ext uri="{FF2B5EF4-FFF2-40B4-BE49-F238E27FC236}">
                  <a16:creationId xmlns:a16="http://schemas.microsoft.com/office/drawing/2014/main" id="{719E090F-5DDA-46C2-B68D-DC9412DBF25E}"/>
                </a:ext>
              </a:extLst>
            </p:cNvPr>
            <p:cNvCxnSpPr>
              <a:cxnSpLocks/>
            </p:cNvCxnSpPr>
            <p:nvPr>
              <p:custDataLst>
                <p:tags r:id="rId20"/>
              </p:custDataLst>
            </p:nvPr>
          </p:nvCxnSpPr>
          <p:spPr>
            <a:xfrm>
              <a:off x="702091" y="3497973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Connecteur droit 186">
              <a:extLst>
                <a:ext uri="{FF2B5EF4-FFF2-40B4-BE49-F238E27FC236}">
                  <a16:creationId xmlns:a16="http://schemas.microsoft.com/office/drawing/2014/main" id="{B36C9C87-88B3-4235-8C64-12A0A4A874BD}"/>
                </a:ext>
              </a:extLst>
            </p:cNvPr>
            <p:cNvCxnSpPr>
              <a:cxnSpLocks/>
            </p:cNvCxnSpPr>
            <p:nvPr>
              <p:custDataLst>
                <p:tags r:id="rId21"/>
              </p:custDataLst>
            </p:nvPr>
          </p:nvCxnSpPr>
          <p:spPr>
            <a:xfrm>
              <a:off x="702091" y="3122417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8" name="ZoneTexte 187">
              <a:extLst>
                <a:ext uri="{FF2B5EF4-FFF2-40B4-BE49-F238E27FC236}">
                  <a16:creationId xmlns:a16="http://schemas.microsoft.com/office/drawing/2014/main" id="{C5921766-EB3E-429B-B8ED-AA52CC6537F4}"/>
                </a:ext>
              </a:extLst>
            </p:cNvPr>
            <p:cNvSpPr txBox="1"/>
            <p:nvPr>
              <p:custDataLst>
                <p:tags r:id="rId22"/>
              </p:custDataLst>
            </p:nvPr>
          </p:nvSpPr>
          <p:spPr>
            <a:xfrm>
              <a:off x="6183248" y="2706304"/>
              <a:ext cx="35942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>
                  <a:solidFill>
                    <a:srgbClr val="0070C0"/>
                  </a:solidFill>
                  <a:latin typeface="Franklin Gothic Book" panose="020B0503020102020204" pitchFamily="34" charset="0"/>
                </a:rPr>
                <a:t>Compétences des équipes sur les outils numériques</a:t>
              </a:r>
            </a:p>
          </p:txBody>
        </p:sp>
        <p:sp>
          <p:nvSpPr>
            <p:cNvPr id="189" name="ZoneTexte 188">
              <a:extLst>
                <a:ext uri="{FF2B5EF4-FFF2-40B4-BE49-F238E27FC236}">
                  <a16:creationId xmlns:a16="http://schemas.microsoft.com/office/drawing/2014/main" id="{AC00F534-34E1-4ADB-8C58-1A5D878F3D5C}"/>
                </a:ext>
              </a:extLst>
            </p:cNvPr>
            <p:cNvSpPr txBox="1"/>
            <p:nvPr>
              <p:custDataLst>
                <p:tags r:id="rId23"/>
              </p:custDataLst>
            </p:nvPr>
          </p:nvSpPr>
          <p:spPr>
            <a:xfrm>
              <a:off x="2853473" y="2706304"/>
              <a:ext cx="31192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>
                  <a:solidFill>
                    <a:srgbClr val="2DE0F3"/>
                  </a:solidFill>
                  <a:latin typeface="Franklin Gothic Book" panose="020B0503020102020204" pitchFamily="34" charset="0"/>
                </a:rPr>
                <a:t>Outils numériques utilisés dans l’entreprise</a:t>
              </a:r>
            </a:p>
          </p:txBody>
        </p:sp>
        <p:sp>
          <p:nvSpPr>
            <p:cNvPr id="190" name="Rectangle : coins arrondis 189">
              <a:extLst>
                <a:ext uri="{FF2B5EF4-FFF2-40B4-BE49-F238E27FC236}">
                  <a16:creationId xmlns:a16="http://schemas.microsoft.com/office/drawing/2014/main" id="{97648C33-2EAF-44B4-A2CC-AE8F64C1FF64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6360392" y="2964484"/>
              <a:ext cx="3240000" cy="1368000"/>
            </a:xfrm>
            <a:prstGeom prst="roundRect">
              <a:avLst>
                <a:gd name="adj" fmla="val 163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fr-CA" sz="1000" i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rPr>
                <a:t>Synthétiser les éléments présents dans la matrice Excel de diagnostic</a:t>
              </a:r>
              <a:endParaRPr lang="fr-FR" sz="1000" i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endParaRPr>
            </a:p>
          </p:txBody>
        </p:sp>
        <p:sp>
          <p:nvSpPr>
            <p:cNvPr id="191" name="Rectangle : coins arrondis 190">
              <a:extLst>
                <a:ext uri="{FF2B5EF4-FFF2-40B4-BE49-F238E27FC236}">
                  <a16:creationId xmlns:a16="http://schemas.microsoft.com/office/drawing/2014/main" id="{DB33F791-F59F-46D3-90AA-3CC909C9876A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2793120" y="2964484"/>
              <a:ext cx="3240000" cy="1368000"/>
            </a:xfrm>
            <a:prstGeom prst="roundRect">
              <a:avLst>
                <a:gd name="adj" fmla="val 358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fr-CA" sz="1000" i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rPr>
                <a:t>Synthétiser les éléments présents dans la matrice Excel de diagnostic</a:t>
              </a:r>
              <a:endParaRPr lang="fr-FR" sz="1000" i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endParaRPr>
            </a:p>
          </p:txBody>
        </p:sp>
        <p:grpSp>
          <p:nvGrpSpPr>
            <p:cNvPr id="192" name="Groupe 191">
              <a:extLst>
                <a:ext uri="{FF2B5EF4-FFF2-40B4-BE49-F238E27FC236}">
                  <a16:creationId xmlns:a16="http://schemas.microsoft.com/office/drawing/2014/main" id="{BCCC5E68-2BC9-4CA6-8653-30877A11E334}"/>
                </a:ext>
              </a:extLst>
            </p:cNvPr>
            <p:cNvGrpSpPr/>
            <p:nvPr>
              <p:custDataLst>
                <p:tags r:id="rId26"/>
              </p:custDataLst>
            </p:nvPr>
          </p:nvGrpSpPr>
          <p:grpSpPr>
            <a:xfrm>
              <a:off x="386160" y="3019826"/>
              <a:ext cx="432991" cy="1345278"/>
              <a:chOff x="3270639" y="684627"/>
              <a:chExt cx="432991" cy="1739682"/>
            </a:xfrm>
          </p:grpSpPr>
          <p:sp>
            <p:nvSpPr>
              <p:cNvPr id="202" name="Rectangle : coins arrondis 201">
                <a:extLst>
                  <a:ext uri="{FF2B5EF4-FFF2-40B4-BE49-F238E27FC236}">
                    <a16:creationId xmlns:a16="http://schemas.microsoft.com/office/drawing/2014/main" id="{36F0503D-9B56-4C3B-A75A-E091B9AE507D}"/>
                  </a:ext>
                </a:extLst>
              </p:cNvPr>
              <p:cNvSpPr/>
              <p:nvPr/>
            </p:nvSpPr>
            <p:spPr>
              <a:xfrm>
                <a:off x="3270639" y="2209901"/>
                <a:ext cx="432991" cy="21440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0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  <p:sp>
            <p:nvSpPr>
              <p:cNvPr id="203" name="Rectangle : coins arrondis 202">
                <a:extLst>
                  <a:ext uri="{FF2B5EF4-FFF2-40B4-BE49-F238E27FC236}">
                    <a16:creationId xmlns:a16="http://schemas.microsoft.com/office/drawing/2014/main" id="{A45754F7-2F87-458A-B715-0849B6F1F1CE}"/>
                  </a:ext>
                </a:extLst>
              </p:cNvPr>
              <p:cNvSpPr/>
              <p:nvPr/>
            </p:nvSpPr>
            <p:spPr>
              <a:xfrm>
                <a:off x="3270639" y="1703296"/>
                <a:ext cx="432991" cy="21440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1</a:t>
                </a:r>
              </a:p>
            </p:txBody>
          </p:sp>
          <p:sp>
            <p:nvSpPr>
              <p:cNvPr id="204" name="Rectangle : coins arrondis 203">
                <a:extLst>
                  <a:ext uri="{FF2B5EF4-FFF2-40B4-BE49-F238E27FC236}">
                    <a16:creationId xmlns:a16="http://schemas.microsoft.com/office/drawing/2014/main" id="{CF2B9E76-759F-4200-B177-9ACA90B5912E}"/>
                  </a:ext>
                </a:extLst>
              </p:cNvPr>
              <p:cNvSpPr/>
              <p:nvPr/>
            </p:nvSpPr>
            <p:spPr>
              <a:xfrm>
                <a:off x="3270639" y="1165609"/>
                <a:ext cx="432991" cy="21440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2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  <p:sp>
            <p:nvSpPr>
              <p:cNvPr id="205" name="Rectangle : coins arrondis 204">
                <a:extLst>
                  <a:ext uri="{FF2B5EF4-FFF2-40B4-BE49-F238E27FC236}">
                    <a16:creationId xmlns:a16="http://schemas.microsoft.com/office/drawing/2014/main" id="{2C576C60-BF7D-486E-9B28-828FEB99225A}"/>
                  </a:ext>
                </a:extLst>
              </p:cNvPr>
              <p:cNvSpPr/>
              <p:nvPr/>
            </p:nvSpPr>
            <p:spPr>
              <a:xfrm>
                <a:off x="3270639" y="684627"/>
                <a:ext cx="432991" cy="214409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3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</p:grpSp>
        <p:grpSp>
          <p:nvGrpSpPr>
            <p:cNvPr id="195" name="Groupe 194">
              <a:extLst>
                <a:ext uri="{FF2B5EF4-FFF2-40B4-BE49-F238E27FC236}">
                  <a16:creationId xmlns:a16="http://schemas.microsoft.com/office/drawing/2014/main" id="{906CDA30-95F8-4888-9E87-4D24391294F1}"/>
                </a:ext>
              </a:extLst>
            </p:cNvPr>
            <p:cNvGrpSpPr/>
            <p:nvPr>
              <p:custDataLst>
                <p:tags r:id="rId27"/>
              </p:custDataLst>
            </p:nvPr>
          </p:nvGrpSpPr>
          <p:grpSpPr>
            <a:xfrm>
              <a:off x="544719" y="2574951"/>
              <a:ext cx="1767468" cy="1735739"/>
              <a:chOff x="439292" y="567334"/>
              <a:chExt cx="1327925" cy="1855055"/>
            </a:xfrm>
          </p:grpSpPr>
          <p:sp>
            <p:nvSpPr>
              <p:cNvPr id="200" name="ZoneTexte 199">
                <a:extLst>
                  <a:ext uri="{FF2B5EF4-FFF2-40B4-BE49-F238E27FC236}">
                    <a16:creationId xmlns:a16="http://schemas.microsoft.com/office/drawing/2014/main" id="{F4EB6E9C-5EB9-4EBE-9D29-D2491D6A31CB}"/>
                  </a:ext>
                </a:extLst>
              </p:cNvPr>
              <p:cNvSpPr txBox="1"/>
              <p:nvPr/>
            </p:nvSpPr>
            <p:spPr>
              <a:xfrm>
                <a:off x="439292" y="567334"/>
                <a:ext cx="1327925" cy="6414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1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Franklin Gothic Book" panose="020B0503020102020204" pitchFamily="34" charset="0"/>
                  </a:rPr>
                  <a:t>GERER LA PRODUCTION CHANTIER </a:t>
                </a:r>
              </a:p>
              <a:p>
                <a:pPr algn="ctr"/>
                <a:endParaRPr lang="fr-FR" sz="11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  <p:sp>
            <p:nvSpPr>
              <p:cNvPr id="201" name="Rectangle : avec coins rognés en haut 200">
                <a:extLst>
                  <a:ext uri="{FF2B5EF4-FFF2-40B4-BE49-F238E27FC236}">
                    <a16:creationId xmlns:a16="http://schemas.microsoft.com/office/drawing/2014/main" id="{30ABAEC8-A03B-4837-A8AF-6EC336192D57}"/>
                  </a:ext>
                </a:extLst>
              </p:cNvPr>
              <p:cNvSpPr/>
              <p:nvPr/>
            </p:nvSpPr>
            <p:spPr>
              <a:xfrm>
                <a:off x="992165" y="1014902"/>
                <a:ext cx="196385" cy="1407487"/>
              </a:xfrm>
              <a:prstGeom prst="snip2SameRect">
                <a:avLst>
                  <a:gd name="adj1" fmla="val 50000"/>
                  <a:gd name="adj2" fmla="val 0"/>
                </a:avLst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  <a:lumMod val="86000"/>
                    </a:schemeClr>
                  </a:gs>
                  <a:gs pos="50000">
                    <a:schemeClr val="accent1">
                      <a:lumMod val="60000"/>
                      <a:lumOff val="40000"/>
                      <a:tint val="44500"/>
                      <a:satMod val="160000"/>
                    </a:schemeClr>
                  </a:gs>
                  <a:gs pos="100000">
                    <a:schemeClr val="accent1">
                      <a:lumMod val="60000"/>
                      <a:lumOff val="40000"/>
                      <a:tint val="23500"/>
                      <a:satMod val="160000"/>
                    </a:schemeClr>
                  </a:gs>
                </a:gsLst>
                <a:lin ang="5400000" scaled="1"/>
                <a:tileRect/>
              </a:gra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latin typeface="Franklin Gothic Book" panose="020B0503020102020204" pitchFamily="34" charset="0"/>
                </a:endParaRPr>
              </a:p>
            </p:txBody>
          </p:sp>
        </p:grpSp>
        <p:sp>
          <p:nvSpPr>
            <p:cNvPr id="197" name="Triangle isocèle 196">
              <a:extLst>
                <a:ext uri="{FF2B5EF4-FFF2-40B4-BE49-F238E27FC236}">
                  <a16:creationId xmlns:a16="http://schemas.microsoft.com/office/drawing/2014/main" id="{D7EF92C4-04D0-4670-BAF4-29D85724825D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 rot="16200000">
              <a:off x="1546408" y="3274108"/>
              <a:ext cx="85972" cy="95843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98" name="Image 197">
              <a:extLst>
                <a:ext uri="{FF2B5EF4-FFF2-40B4-BE49-F238E27FC236}">
                  <a16:creationId xmlns:a16="http://schemas.microsoft.com/office/drawing/2014/main" id="{F7EFEC4E-22F5-43BE-A5FF-4D8D1118372B}"/>
                </a:ext>
              </a:extLst>
            </p:cNvPr>
            <p:cNvPicPr>
              <a:picLocks noChangeAspect="1"/>
            </p:cNvPicPr>
            <p:nvPr>
              <p:custDataLst>
                <p:tags r:id="rId29"/>
              </p:custDataLst>
            </p:nvPr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60341" y="3224069"/>
              <a:ext cx="185122" cy="195921"/>
            </a:xfrm>
            <a:prstGeom prst="rect">
              <a:avLst/>
            </a:prstGeom>
          </p:spPr>
        </p:pic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E2F40D1E-E76C-495C-BB9E-8B982F7F3F7B}"/>
                </a:ext>
              </a:extLst>
            </p:cNvPr>
            <p:cNvGrpSpPr/>
            <p:nvPr/>
          </p:nvGrpSpPr>
          <p:grpSpPr>
            <a:xfrm>
              <a:off x="1007418" y="3987263"/>
              <a:ext cx="277715" cy="169572"/>
              <a:chOff x="1007418" y="3727901"/>
              <a:chExt cx="277715" cy="169572"/>
            </a:xfrm>
          </p:grpSpPr>
          <p:sp>
            <p:nvSpPr>
              <p:cNvPr id="196" name="Triangle isocèle 195">
                <a:extLst>
                  <a:ext uri="{FF2B5EF4-FFF2-40B4-BE49-F238E27FC236}">
                    <a16:creationId xmlns:a16="http://schemas.microsoft.com/office/drawing/2014/main" id="{198C3B06-877F-4F98-8545-F0364C5A073D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 rot="5400000">
                <a:off x="1194226" y="3764766"/>
                <a:ext cx="85972" cy="95843"/>
              </a:xfrm>
              <a:prstGeom prst="triangle">
                <a:avLst/>
              </a:prstGeom>
              <a:solidFill>
                <a:srgbClr val="2DE0F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99" name="Image 198">
                <a:extLst>
                  <a:ext uri="{FF2B5EF4-FFF2-40B4-BE49-F238E27FC236}">
                    <a16:creationId xmlns:a16="http://schemas.microsoft.com/office/drawing/2014/main" id="{10349169-60B4-4E9B-BDEF-E3351E71E54C}"/>
                  </a:ext>
                </a:extLst>
              </p:cNvPr>
              <p:cNvPicPr>
                <a:picLocks noChangeAspect="1"/>
              </p:cNvPicPr>
              <p:nvPr>
                <p:custDataLst>
                  <p:tags r:id="rId32"/>
                </p:custDataLst>
              </p:nvPr>
            </p:nvPicPr>
            <p:blipFill>
              <a:blip r:embed="rId3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07418" y="3727901"/>
                <a:ext cx="152994" cy="169572"/>
              </a:xfrm>
              <a:prstGeom prst="rect">
                <a:avLst/>
              </a:prstGeom>
            </p:spPr>
          </p:pic>
        </p:grp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4EE12544-2731-4D8D-9A71-30332FBD6267}"/>
                </a:ext>
              </a:extLst>
            </p:cNvPr>
            <p:cNvSpPr txBox="1"/>
            <p:nvPr/>
          </p:nvSpPr>
          <p:spPr>
            <a:xfrm>
              <a:off x="2098707" y="3557563"/>
              <a:ext cx="360000" cy="33855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>
                  <a:solidFill>
                    <a:schemeClr val="bg1"/>
                  </a:solidFill>
                  <a:latin typeface="Franklin Gothic Book" panose="020B0503020102020204" pitchFamily="34" charset="0"/>
                </a:rPr>
                <a:t>x</a:t>
              </a:r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825FD79C-4E2D-4538-A70E-3782928F5103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1989997" y="3271716"/>
              <a:ext cx="5774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i="1">
                  <a:latin typeface="Franklin Gothic Book" panose="020B0503020102020204" pitchFamily="34" charset="0"/>
                </a:rPr>
                <a:t>Enjeu</a:t>
              </a:r>
            </a:p>
          </p:txBody>
        </p:sp>
        <p:pic>
          <p:nvPicPr>
            <p:cNvPr id="95" name="Image 94">
              <a:extLst>
                <a:ext uri="{FF2B5EF4-FFF2-40B4-BE49-F238E27FC236}">
                  <a16:creationId xmlns:a16="http://schemas.microsoft.com/office/drawing/2014/main" id="{8F43AA2D-69D3-4C95-AEE1-DEA0A65C24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36623" y="2507314"/>
              <a:ext cx="152994" cy="169572"/>
            </a:xfrm>
            <a:prstGeom prst="rect">
              <a:avLst/>
            </a:prstGeom>
          </p:spPr>
        </p:pic>
        <p:pic>
          <p:nvPicPr>
            <p:cNvPr id="98" name="Image 97">
              <a:extLst>
                <a:ext uri="{FF2B5EF4-FFF2-40B4-BE49-F238E27FC236}">
                  <a16:creationId xmlns:a16="http://schemas.microsoft.com/office/drawing/2014/main" id="{422BA931-3C26-4DF1-AF8F-DA7F6ABB71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46859" y="2512999"/>
              <a:ext cx="185122" cy="195921"/>
            </a:xfrm>
            <a:prstGeom prst="rect">
              <a:avLst/>
            </a:prstGeom>
          </p:spPr>
        </p:pic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DB51A48-36C5-4A39-9045-2092785B4290}"/>
              </a:ext>
            </a:extLst>
          </p:cNvPr>
          <p:cNvGrpSpPr/>
          <p:nvPr/>
        </p:nvGrpSpPr>
        <p:grpSpPr>
          <a:xfrm>
            <a:off x="386160" y="1007235"/>
            <a:ext cx="9391376" cy="1840407"/>
            <a:chOff x="386160" y="675214"/>
            <a:chExt cx="9391376" cy="1840407"/>
          </a:xfrm>
        </p:grpSpPr>
        <p:cxnSp>
          <p:nvCxnSpPr>
            <p:cNvPr id="230" name="Connecteur droit 229">
              <a:extLst>
                <a:ext uri="{FF2B5EF4-FFF2-40B4-BE49-F238E27FC236}">
                  <a16:creationId xmlns:a16="http://schemas.microsoft.com/office/drawing/2014/main" id="{90E4E5BB-F8C3-4680-835A-A1EFD6F226FC}"/>
                </a:ext>
              </a:extLst>
            </p:cNvPr>
            <p:cNvCxnSpPr>
              <a:cxnSpLocks/>
            </p:cNvCxnSpPr>
            <p:nvPr>
              <p:custDataLst>
                <p:tags r:id="rId6"/>
              </p:custDataLst>
            </p:nvPr>
          </p:nvCxnSpPr>
          <p:spPr>
            <a:xfrm>
              <a:off x="702091" y="2434432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Connecteur droit 230">
              <a:extLst>
                <a:ext uri="{FF2B5EF4-FFF2-40B4-BE49-F238E27FC236}">
                  <a16:creationId xmlns:a16="http://schemas.microsoft.com/office/drawing/2014/main" id="{210FC4B0-8214-40D2-AD8F-F2ADD791DCA2}"/>
                </a:ext>
              </a:extLst>
            </p:cNvPr>
            <p:cNvCxnSpPr>
              <a:cxnSpLocks/>
            </p:cNvCxnSpPr>
            <p:nvPr>
              <p:custDataLst>
                <p:tags r:id="rId7"/>
              </p:custDataLst>
            </p:nvPr>
          </p:nvCxnSpPr>
          <p:spPr>
            <a:xfrm>
              <a:off x="702091" y="2037483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Connecteur droit 231">
              <a:extLst>
                <a:ext uri="{FF2B5EF4-FFF2-40B4-BE49-F238E27FC236}">
                  <a16:creationId xmlns:a16="http://schemas.microsoft.com/office/drawing/2014/main" id="{6DE580A8-838A-4442-BBFE-E3EFF237A2DD}"/>
                </a:ext>
              </a:extLst>
            </p:cNvPr>
            <p:cNvCxnSpPr>
              <a:cxnSpLocks/>
            </p:cNvCxnSpPr>
            <p:nvPr>
              <p:custDataLst>
                <p:tags r:id="rId8"/>
              </p:custDataLst>
            </p:nvPr>
          </p:nvCxnSpPr>
          <p:spPr>
            <a:xfrm>
              <a:off x="702091" y="1700808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Connecteur droit 232">
              <a:extLst>
                <a:ext uri="{FF2B5EF4-FFF2-40B4-BE49-F238E27FC236}">
                  <a16:creationId xmlns:a16="http://schemas.microsoft.com/office/drawing/2014/main" id="{18D60B55-186D-48CC-8E52-7B66A6C2E9A5}"/>
                </a:ext>
              </a:extLst>
            </p:cNvPr>
            <p:cNvCxnSpPr>
              <a:cxnSpLocks/>
            </p:cNvCxnSpPr>
            <p:nvPr>
              <p:custDataLst>
                <p:tags r:id="rId9"/>
              </p:custDataLst>
            </p:nvPr>
          </p:nvCxnSpPr>
          <p:spPr>
            <a:xfrm>
              <a:off x="702091" y="1325252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4" name="ZoneTexte 233">
              <a:extLst>
                <a:ext uri="{FF2B5EF4-FFF2-40B4-BE49-F238E27FC236}">
                  <a16:creationId xmlns:a16="http://schemas.microsoft.com/office/drawing/2014/main" id="{4B79FA60-C80A-4C9C-9FC7-3E3604B3752C}"/>
                </a:ext>
              </a:extLst>
            </p:cNvPr>
            <p:cNvSpPr txBox="1"/>
            <p:nvPr>
              <p:custDataLst>
                <p:tags r:id="rId10"/>
              </p:custDataLst>
            </p:nvPr>
          </p:nvSpPr>
          <p:spPr>
            <a:xfrm>
              <a:off x="6183248" y="855762"/>
              <a:ext cx="35942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>
                  <a:solidFill>
                    <a:srgbClr val="0070C0"/>
                  </a:solidFill>
                  <a:latin typeface="Franklin Gothic Book" panose="020B0503020102020204" pitchFamily="34" charset="0"/>
                </a:rPr>
                <a:t>Compétences des équipes sur les outils numériques</a:t>
              </a:r>
            </a:p>
          </p:txBody>
        </p:sp>
        <p:sp>
          <p:nvSpPr>
            <p:cNvPr id="235" name="ZoneTexte 234">
              <a:extLst>
                <a:ext uri="{FF2B5EF4-FFF2-40B4-BE49-F238E27FC236}">
                  <a16:creationId xmlns:a16="http://schemas.microsoft.com/office/drawing/2014/main" id="{A581070C-3F3C-4844-9797-EF43992322AD}"/>
                </a:ext>
              </a:extLst>
            </p:cNvPr>
            <p:cNvSpPr txBox="1"/>
            <p:nvPr>
              <p:custDataLst>
                <p:tags r:id="rId11"/>
              </p:custDataLst>
            </p:nvPr>
          </p:nvSpPr>
          <p:spPr>
            <a:xfrm>
              <a:off x="2853473" y="855762"/>
              <a:ext cx="31192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>
                  <a:solidFill>
                    <a:srgbClr val="2DE0F3"/>
                  </a:solidFill>
                  <a:latin typeface="Franklin Gothic Book" panose="020B0503020102020204" pitchFamily="34" charset="0"/>
                </a:rPr>
                <a:t>Outils numériques utilisés dans l’entreprise</a:t>
              </a:r>
            </a:p>
          </p:txBody>
        </p:sp>
        <p:sp>
          <p:nvSpPr>
            <p:cNvPr id="236" name="Rectangle : coins arrondis 235">
              <a:extLst>
                <a:ext uri="{FF2B5EF4-FFF2-40B4-BE49-F238E27FC236}">
                  <a16:creationId xmlns:a16="http://schemas.microsoft.com/office/drawing/2014/main" id="{6C23B789-4F60-4297-BDF7-BF28B70701FF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6360392" y="1147621"/>
              <a:ext cx="3240000" cy="1368000"/>
            </a:xfrm>
            <a:prstGeom prst="roundRect">
              <a:avLst>
                <a:gd name="adj" fmla="val 163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fr-CA" sz="1000" i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rPr>
                <a:t>Synthétiser les éléments présents dans la matrice Excel de diagnostic</a:t>
              </a:r>
              <a:endParaRPr lang="fr-FR" sz="1000" i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endParaRPr>
            </a:p>
          </p:txBody>
        </p:sp>
        <p:sp>
          <p:nvSpPr>
            <p:cNvPr id="237" name="Rectangle : coins arrondis 236">
              <a:extLst>
                <a:ext uri="{FF2B5EF4-FFF2-40B4-BE49-F238E27FC236}">
                  <a16:creationId xmlns:a16="http://schemas.microsoft.com/office/drawing/2014/main" id="{DD1E4D15-93A8-4A1D-8DA5-2145282D2DD1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793120" y="1147621"/>
              <a:ext cx="3240000" cy="1368000"/>
            </a:xfrm>
            <a:prstGeom prst="roundRect">
              <a:avLst>
                <a:gd name="adj" fmla="val 358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fr-CA" sz="1000" i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rPr>
                <a:t>Synthétiser les éléments présents dans la matrice Excel de diagnostic</a:t>
              </a:r>
              <a:endParaRPr lang="fr-FR" sz="1000" i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endParaRPr>
            </a:p>
          </p:txBody>
        </p:sp>
        <p:grpSp>
          <p:nvGrpSpPr>
            <p:cNvPr id="238" name="Groupe 237">
              <a:extLst>
                <a:ext uri="{FF2B5EF4-FFF2-40B4-BE49-F238E27FC236}">
                  <a16:creationId xmlns:a16="http://schemas.microsoft.com/office/drawing/2014/main" id="{A0BE8A64-666E-4733-8AAC-833744C42E5F}"/>
                </a:ext>
              </a:extLst>
            </p:cNvPr>
            <p:cNvGrpSpPr/>
            <p:nvPr>
              <p:custDataLst>
                <p:tags r:id="rId14"/>
              </p:custDataLst>
            </p:nvPr>
          </p:nvGrpSpPr>
          <p:grpSpPr>
            <a:xfrm>
              <a:off x="386160" y="1226656"/>
              <a:ext cx="432991" cy="1266538"/>
              <a:chOff x="3270639" y="786453"/>
              <a:chExt cx="432991" cy="1637856"/>
            </a:xfrm>
          </p:grpSpPr>
          <p:sp>
            <p:nvSpPr>
              <p:cNvPr id="247" name="Rectangle : coins arrondis 246">
                <a:extLst>
                  <a:ext uri="{FF2B5EF4-FFF2-40B4-BE49-F238E27FC236}">
                    <a16:creationId xmlns:a16="http://schemas.microsoft.com/office/drawing/2014/main" id="{E3B9DAF9-AB30-431F-AFCD-E97802F920E9}"/>
                  </a:ext>
                </a:extLst>
              </p:cNvPr>
              <p:cNvSpPr/>
              <p:nvPr/>
            </p:nvSpPr>
            <p:spPr>
              <a:xfrm>
                <a:off x="3270639" y="2209901"/>
                <a:ext cx="432991" cy="21440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0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  <p:sp>
            <p:nvSpPr>
              <p:cNvPr id="248" name="Rectangle : coins arrondis 247">
                <a:extLst>
                  <a:ext uri="{FF2B5EF4-FFF2-40B4-BE49-F238E27FC236}">
                    <a16:creationId xmlns:a16="http://schemas.microsoft.com/office/drawing/2014/main" id="{240E7CBD-02BB-4843-ADA8-8DBA9F351BCC}"/>
                  </a:ext>
                </a:extLst>
              </p:cNvPr>
              <p:cNvSpPr/>
              <p:nvPr/>
            </p:nvSpPr>
            <p:spPr>
              <a:xfrm>
                <a:off x="3270639" y="1703296"/>
                <a:ext cx="432991" cy="21440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1</a:t>
                </a:r>
              </a:p>
            </p:txBody>
          </p:sp>
          <p:sp>
            <p:nvSpPr>
              <p:cNvPr id="249" name="Rectangle : coins arrondis 248">
                <a:extLst>
                  <a:ext uri="{FF2B5EF4-FFF2-40B4-BE49-F238E27FC236}">
                    <a16:creationId xmlns:a16="http://schemas.microsoft.com/office/drawing/2014/main" id="{A340268A-89DF-4A67-8CE7-F0E3D34EAFBF}"/>
                  </a:ext>
                </a:extLst>
              </p:cNvPr>
              <p:cNvSpPr/>
              <p:nvPr/>
            </p:nvSpPr>
            <p:spPr>
              <a:xfrm>
                <a:off x="3270639" y="1279070"/>
                <a:ext cx="432991" cy="214409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2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  <p:sp>
            <p:nvSpPr>
              <p:cNvPr id="250" name="Rectangle : coins arrondis 249">
                <a:extLst>
                  <a:ext uri="{FF2B5EF4-FFF2-40B4-BE49-F238E27FC236}">
                    <a16:creationId xmlns:a16="http://schemas.microsoft.com/office/drawing/2014/main" id="{5CF16C9E-D5B8-4F23-8B8D-6A9115AE18AE}"/>
                  </a:ext>
                </a:extLst>
              </p:cNvPr>
              <p:cNvSpPr/>
              <p:nvPr/>
            </p:nvSpPr>
            <p:spPr>
              <a:xfrm>
                <a:off x="3270639" y="786453"/>
                <a:ext cx="432991" cy="214409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3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</p:grpSp>
        <p:sp>
          <p:nvSpPr>
            <p:cNvPr id="245" name="ZoneTexte 244">
              <a:extLst>
                <a:ext uri="{FF2B5EF4-FFF2-40B4-BE49-F238E27FC236}">
                  <a16:creationId xmlns:a16="http://schemas.microsoft.com/office/drawing/2014/main" id="{D16EA1CD-153F-46F0-8A8F-1BABE212A9A5}"/>
                </a:ext>
              </a:extLst>
            </p:cNvPr>
            <p:cNvSpPr txBox="1"/>
            <p:nvPr/>
          </p:nvSpPr>
          <p:spPr>
            <a:xfrm>
              <a:off x="438170" y="681889"/>
              <a:ext cx="1944216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rPr>
                <a:t>GERER LA PRODUCTION ATELIER</a:t>
              </a:r>
            </a:p>
            <a:p>
              <a:pPr algn="ctr"/>
              <a:endParaRPr lang="fr-FR" sz="1100" b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endParaRPr>
            </a:p>
          </p:txBody>
        </p:sp>
        <p:sp>
          <p:nvSpPr>
            <p:cNvPr id="246" name="Rectangle : avec coins rognés en haut 245">
              <a:extLst>
                <a:ext uri="{FF2B5EF4-FFF2-40B4-BE49-F238E27FC236}">
                  <a16:creationId xmlns:a16="http://schemas.microsoft.com/office/drawing/2014/main" id="{5388D912-9EB1-451B-B473-53DE2D371D0A}"/>
                </a:ext>
              </a:extLst>
            </p:cNvPr>
            <p:cNvSpPr/>
            <p:nvPr/>
          </p:nvSpPr>
          <p:spPr>
            <a:xfrm>
              <a:off x="1280593" y="1121822"/>
              <a:ext cx="261388" cy="1316959"/>
            </a:xfrm>
            <a:prstGeom prst="snip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  <a:lumMod val="86000"/>
                  </a:schemeClr>
                </a:gs>
                <a:gs pos="50000">
                  <a:schemeClr val="accent1">
                    <a:lumMod val="60000"/>
                    <a:lumOff val="40000"/>
                    <a:tint val="44500"/>
                    <a:satMod val="160000"/>
                  </a:schemeClr>
                </a:gs>
                <a:gs pos="100000">
                  <a:schemeClr val="accent1">
                    <a:lumMod val="60000"/>
                    <a:lumOff val="40000"/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Franklin Gothic Book" panose="020B0503020102020204" pitchFamily="34" charset="0"/>
              </a:endParaRPr>
            </a:p>
          </p:txBody>
        </p:sp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32DDF476-55B5-485C-A82F-3D54E3883EED}"/>
                </a:ext>
              </a:extLst>
            </p:cNvPr>
            <p:cNvGrpSpPr/>
            <p:nvPr>
              <p:custDataLst>
                <p:tags r:id="rId15"/>
              </p:custDataLst>
            </p:nvPr>
          </p:nvGrpSpPr>
          <p:grpSpPr>
            <a:xfrm>
              <a:off x="1541472" y="1504832"/>
              <a:ext cx="303991" cy="195921"/>
              <a:chOff x="1541472" y="1739091"/>
              <a:chExt cx="303991" cy="195921"/>
            </a:xfrm>
          </p:grpSpPr>
          <p:sp>
            <p:nvSpPr>
              <p:cNvPr id="242" name="Triangle isocèle 241">
                <a:extLst>
                  <a:ext uri="{FF2B5EF4-FFF2-40B4-BE49-F238E27FC236}">
                    <a16:creationId xmlns:a16="http://schemas.microsoft.com/office/drawing/2014/main" id="{13F3A028-91B2-4347-A647-36B7F872423F}"/>
                  </a:ext>
                </a:extLst>
              </p:cNvPr>
              <p:cNvSpPr/>
              <p:nvPr/>
            </p:nvSpPr>
            <p:spPr>
              <a:xfrm rot="16200000">
                <a:off x="1546408" y="1804185"/>
                <a:ext cx="85972" cy="95843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243" name="Image 242">
                <a:extLst>
                  <a:ext uri="{FF2B5EF4-FFF2-40B4-BE49-F238E27FC236}">
                    <a16:creationId xmlns:a16="http://schemas.microsoft.com/office/drawing/2014/main" id="{11459391-A41E-4AF6-9447-3F0E1F7BBB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660341" y="1739091"/>
                <a:ext cx="185122" cy="195921"/>
              </a:xfrm>
              <a:prstGeom prst="rect">
                <a:avLst/>
              </a:prstGeom>
            </p:spPr>
          </p:pic>
        </p:grpSp>
        <p:grpSp>
          <p:nvGrpSpPr>
            <p:cNvPr id="2" name="Groupe 1">
              <a:extLst>
                <a:ext uri="{FF2B5EF4-FFF2-40B4-BE49-F238E27FC236}">
                  <a16:creationId xmlns:a16="http://schemas.microsoft.com/office/drawing/2014/main" id="{7DEEB8AB-8649-4F76-B12D-0C03FFD5607A}"/>
                </a:ext>
              </a:extLst>
            </p:cNvPr>
            <p:cNvGrpSpPr/>
            <p:nvPr>
              <p:custDataLst>
                <p:tags r:id="rId16"/>
              </p:custDataLst>
            </p:nvPr>
          </p:nvGrpSpPr>
          <p:grpSpPr>
            <a:xfrm>
              <a:off x="1007418" y="1886169"/>
              <a:ext cx="277715" cy="169572"/>
              <a:chOff x="1007418" y="1874132"/>
              <a:chExt cx="277715" cy="169572"/>
            </a:xfrm>
          </p:grpSpPr>
          <p:sp>
            <p:nvSpPr>
              <p:cNvPr id="241" name="Triangle isocèle 240">
                <a:extLst>
                  <a:ext uri="{FF2B5EF4-FFF2-40B4-BE49-F238E27FC236}">
                    <a16:creationId xmlns:a16="http://schemas.microsoft.com/office/drawing/2014/main" id="{6A434866-E609-4182-A021-685559CFF4B1}"/>
                  </a:ext>
                </a:extLst>
              </p:cNvPr>
              <p:cNvSpPr/>
              <p:nvPr/>
            </p:nvSpPr>
            <p:spPr>
              <a:xfrm rot="5400000">
                <a:off x="1194226" y="1905948"/>
                <a:ext cx="85972" cy="95843"/>
              </a:xfrm>
              <a:prstGeom prst="triangle">
                <a:avLst/>
              </a:prstGeom>
              <a:solidFill>
                <a:srgbClr val="2DE0F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244" name="Image 243">
                <a:extLst>
                  <a:ext uri="{FF2B5EF4-FFF2-40B4-BE49-F238E27FC236}">
                    <a16:creationId xmlns:a16="http://schemas.microsoft.com/office/drawing/2014/main" id="{B1F9988F-DE59-4A5C-B058-BB107366AC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07418" y="1874132"/>
                <a:ext cx="152994" cy="169572"/>
              </a:xfrm>
              <a:prstGeom prst="rect">
                <a:avLst/>
              </a:prstGeom>
            </p:spPr>
          </p:pic>
        </p:grp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ECDA4BA2-5C72-400D-BC7B-9D365C39F509}"/>
                </a:ext>
              </a:extLst>
            </p:cNvPr>
            <p:cNvSpPr txBox="1"/>
            <p:nvPr/>
          </p:nvSpPr>
          <p:spPr>
            <a:xfrm>
              <a:off x="2098707" y="1654007"/>
              <a:ext cx="360000" cy="33855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>
                  <a:solidFill>
                    <a:schemeClr val="bg1"/>
                  </a:solidFill>
                  <a:latin typeface="Franklin Gothic Book" panose="020B0503020102020204" pitchFamily="34" charset="0"/>
                </a:rPr>
                <a:t>x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A33554F-B64A-4BB6-AC32-A5FB8A8077AB}"/>
                </a:ext>
              </a:extLst>
            </p:cNvPr>
            <p:cNvSpPr txBox="1"/>
            <p:nvPr>
              <p:custDataLst>
                <p:tags r:id="rId17"/>
              </p:custDataLst>
            </p:nvPr>
          </p:nvSpPr>
          <p:spPr>
            <a:xfrm>
              <a:off x="1989997" y="1368160"/>
              <a:ext cx="5774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i="1">
                  <a:latin typeface="Franklin Gothic Book" panose="020B0503020102020204" pitchFamily="34" charset="0"/>
                </a:rPr>
                <a:t>Enjeu</a:t>
              </a:r>
            </a:p>
          </p:txBody>
        </p:sp>
        <p:pic>
          <p:nvPicPr>
            <p:cNvPr id="97" name="Image 96">
              <a:extLst>
                <a:ext uri="{FF2B5EF4-FFF2-40B4-BE49-F238E27FC236}">
                  <a16:creationId xmlns:a16="http://schemas.microsoft.com/office/drawing/2014/main" id="{E73A5FBB-711A-42D6-8FC0-E78E3B7197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46859" y="675214"/>
              <a:ext cx="185122" cy="195921"/>
            </a:xfrm>
            <a:prstGeom prst="rect">
              <a:avLst/>
            </a:prstGeom>
          </p:spPr>
        </p:pic>
        <p:pic>
          <p:nvPicPr>
            <p:cNvPr id="99" name="Image 98">
              <a:extLst>
                <a:ext uri="{FF2B5EF4-FFF2-40B4-BE49-F238E27FC236}">
                  <a16:creationId xmlns:a16="http://schemas.microsoft.com/office/drawing/2014/main" id="{1AB60C85-CBCC-400B-BD27-05F75D79B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36623" y="688388"/>
              <a:ext cx="152994" cy="169572"/>
            </a:xfrm>
            <a:prstGeom prst="rect">
              <a:avLst/>
            </a:prstGeom>
          </p:spPr>
        </p:pic>
      </p:grpSp>
      <p:sp>
        <p:nvSpPr>
          <p:cNvPr id="101" name="ZoneTexte 100">
            <a:extLst>
              <a:ext uri="{FF2B5EF4-FFF2-40B4-BE49-F238E27FC236}">
                <a16:creationId xmlns:a16="http://schemas.microsoft.com/office/drawing/2014/main" id="{F03C8492-DC81-4C6A-8EA7-615A6229AE4A}"/>
              </a:ext>
            </a:extLst>
          </p:cNvPr>
          <p:cNvSpPr txBox="1"/>
          <p:nvPr/>
        </p:nvSpPr>
        <p:spPr>
          <a:xfrm>
            <a:off x="590411" y="1747144"/>
            <a:ext cx="1548033" cy="83099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>
                <a:solidFill>
                  <a:schemeClr val="accent1"/>
                </a:solidFill>
              </a:rPr>
              <a:t>Graphique à adapter en fonction des résultats du diagnostic</a:t>
            </a:r>
          </a:p>
        </p:txBody>
      </p:sp>
      <p:sp>
        <p:nvSpPr>
          <p:cNvPr id="102" name="ZoneTexte 101">
            <a:extLst>
              <a:ext uri="{FF2B5EF4-FFF2-40B4-BE49-F238E27FC236}">
                <a16:creationId xmlns:a16="http://schemas.microsoft.com/office/drawing/2014/main" id="{721F21A3-BD1E-4A22-93F9-45D4ED781FB7}"/>
              </a:ext>
            </a:extLst>
          </p:cNvPr>
          <p:cNvSpPr txBox="1"/>
          <p:nvPr/>
        </p:nvSpPr>
        <p:spPr>
          <a:xfrm>
            <a:off x="590411" y="3880796"/>
            <a:ext cx="1548033" cy="83099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>
                <a:solidFill>
                  <a:schemeClr val="accent1"/>
                </a:solidFill>
              </a:rPr>
              <a:t>Graphique à adapter en fonction des résultats du diagnostic</a:t>
            </a:r>
          </a:p>
        </p:txBody>
      </p:sp>
      <p:grpSp>
        <p:nvGrpSpPr>
          <p:cNvPr id="61" name="Groupe 60">
            <a:extLst>
              <a:ext uri="{FF2B5EF4-FFF2-40B4-BE49-F238E27FC236}">
                <a16:creationId xmlns:a16="http://schemas.microsoft.com/office/drawing/2014/main" id="{A586DD69-AA45-4EB4-8FDB-B77630A44C17}"/>
              </a:ext>
            </a:extLst>
          </p:cNvPr>
          <p:cNvGrpSpPr/>
          <p:nvPr/>
        </p:nvGrpSpPr>
        <p:grpSpPr>
          <a:xfrm>
            <a:off x="2769354" y="5305513"/>
            <a:ext cx="4367293" cy="931799"/>
            <a:chOff x="2138444" y="5305513"/>
            <a:chExt cx="4367293" cy="931799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D8E64CC1-6ECC-4C65-9CFB-4ABECFF2D8B4}"/>
                </a:ext>
              </a:extLst>
            </p:cNvPr>
            <p:cNvSpPr/>
            <p:nvPr/>
          </p:nvSpPr>
          <p:spPr>
            <a:xfrm>
              <a:off x="2138444" y="5305513"/>
              <a:ext cx="4326724" cy="931799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3" name="Rectangle : coins arrondis 62">
              <a:extLst>
                <a:ext uri="{FF2B5EF4-FFF2-40B4-BE49-F238E27FC236}">
                  <a16:creationId xmlns:a16="http://schemas.microsoft.com/office/drawing/2014/main" id="{B606AE22-297D-4A09-88DC-1A814BF50BD4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3796574" y="5677176"/>
              <a:ext cx="2709163" cy="16957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spcBef>
                  <a:spcPts val="300"/>
                </a:spcBef>
              </a:pPr>
              <a:r>
                <a:rPr lang="fr-FR" sz="900" b="1" i="1" cap="small">
                  <a:solidFill>
                    <a:schemeClr val="accent1"/>
                  </a:solidFill>
                  <a:latin typeface="Franklin Gothic Book" panose="020B0503020102020204" pitchFamily="34" charset="0"/>
                </a:rPr>
                <a:t>Échelle de notation – Niveaux de maturité de l’enjeu</a:t>
              </a:r>
            </a:p>
            <a:p>
              <a:pPr>
                <a:spcBef>
                  <a:spcPts val="300"/>
                </a:spcBef>
              </a:pPr>
              <a:r>
                <a:rPr lang="fr-FR" sz="800" b="1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Niveau 0 :</a:t>
              </a:r>
              <a:r>
                <a:rPr lang="fr-FR" sz="8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 utilisation du papier &amp; pas de maîtrise ; </a:t>
              </a:r>
            </a:p>
            <a:p>
              <a:pPr>
                <a:spcBef>
                  <a:spcPts val="300"/>
                </a:spcBef>
              </a:pPr>
              <a:r>
                <a:rPr lang="fr-FR" sz="800" b="1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Niveau 1 :</a:t>
              </a:r>
              <a:r>
                <a:rPr lang="fr-FR" sz="8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 outils de bureautique &amp; faible maîtrise ; </a:t>
              </a:r>
            </a:p>
            <a:p>
              <a:pPr>
                <a:spcBef>
                  <a:spcPts val="300"/>
                </a:spcBef>
              </a:pPr>
              <a:r>
                <a:rPr lang="fr-FR" sz="800" b="1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Niveau 2 :  </a:t>
              </a:r>
              <a:r>
                <a:rPr lang="fr-FR" sz="8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application dédiée &amp; bonne maîtrise ; </a:t>
              </a:r>
            </a:p>
            <a:p>
              <a:pPr>
                <a:spcBef>
                  <a:spcPts val="300"/>
                </a:spcBef>
              </a:pPr>
              <a:r>
                <a:rPr lang="fr-FR" sz="800" b="1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Niveau 3 : </a:t>
              </a:r>
              <a:r>
                <a:rPr lang="fr-FR" sz="8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solution avancée &amp; maîtrise importante</a:t>
              </a:r>
            </a:p>
          </p:txBody>
        </p:sp>
        <p:grpSp>
          <p:nvGrpSpPr>
            <p:cNvPr id="64" name="Groupe 63">
              <a:extLst>
                <a:ext uri="{FF2B5EF4-FFF2-40B4-BE49-F238E27FC236}">
                  <a16:creationId xmlns:a16="http://schemas.microsoft.com/office/drawing/2014/main" id="{822112D9-8921-430D-AD54-0DD5D69E9853}"/>
                </a:ext>
              </a:extLst>
            </p:cNvPr>
            <p:cNvGrpSpPr/>
            <p:nvPr/>
          </p:nvGrpSpPr>
          <p:grpSpPr>
            <a:xfrm>
              <a:off x="2138444" y="5355577"/>
              <a:ext cx="1825628" cy="759375"/>
              <a:chOff x="6511748" y="5355577"/>
              <a:chExt cx="1825628" cy="759375"/>
            </a:xfrm>
          </p:grpSpPr>
          <p:pic>
            <p:nvPicPr>
              <p:cNvPr id="65" name="Image 64">
                <a:extLst>
                  <a:ext uri="{FF2B5EF4-FFF2-40B4-BE49-F238E27FC236}">
                    <a16:creationId xmlns:a16="http://schemas.microsoft.com/office/drawing/2014/main" id="{489F4C24-BD5B-49B9-A3C5-AAD5B830BA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625248" y="5589240"/>
                <a:ext cx="152994" cy="169572"/>
              </a:xfrm>
              <a:prstGeom prst="rect">
                <a:avLst/>
              </a:prstGeom>
            </p:spPr>
          </p:pic>
          <p:pic>
            <p:nvPicPr>
              <p:cNvPr id="66" name="Image 65">
                <a:extLst>
                  <a:ext uri="{FF2B5EF4-FFF2-40B4-BE49-F238E27FC236}">
                    <a16:creationId xmlns:a16="http://schemas.microsoft.com/office/drawing/2014/main" id="{7971A683-9596-4B45-ADC9-E7A10B8FF4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609184" y="5919031"/>
                <a:ext cx="185122" cy="195921"/>
              </a:xfrm>
              <a:prstGeom prst="rect">
                <a:avLst/>
              </a:prstGeom>
            </p:spPr>
          </p:pic>
          <p:sp>
            <p:nvSpPr>
              <p:cNvPr id="67" name="Rectangle : coins arrondis 66">
                <a:extLst>
                  <a:ext uri="{FF2B5EF4-FFF2-40B4-BE49-F238E27FC236}">
                    <a16:creationId xmlns:a16="http://schemas.microsoft.com/office/drawing/2014/main" id="{A8ECA109-2186-4B1D-BAB1-2AE493BC722C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6818811" y="5592391"/>
                <a:ext cx="1078499" cy="169571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spcBef>
                    <a:spcPts val="300"/>
                  </a:spcBef>
                </a:pPr>
                <a:r>
                  <a:rPr lang="fr-FR" sz="800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Maturité des outils</a:t>
                </a:r>
              </a:p>
            </p:txBody>
          </p:sp>
          <p:sp>
            <p:nvSpPr>
              <p:cNvPr id="68" name="Rectangle : coins arrondis 67">
                <a:extLst>
                  <a:ext uri="{FF2B5EF4-FFF2-40B4-BE49-F238E27FC236}">
                    <a16:creationId xmlns:a16="http://schemas.microsoft.com/office/drawing/2014/main" id="{3E3EC5CB-2DCD-44AD-B129-B594A476E705}"/>
                  </a:ext>
                </a:extLst>
              </p:cNvPr>
              <p:cNvSpPr/>
              <p:nvPr>
                <p:custDataLst>
                  <p:tags r:id="rId4"/>
                </p:custDataLst>
              </p:nvPr>
            </p:nvSpPr>
            <p:spPr>
              <a:xfrm>
                <a:off x="6818811" y="5914851"/>
                <a:ext cx="1518565" cy="195921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spcBef>
                    <a:spcPts val="300"/>
                  </a:spcBef>
                </a:pPr>
                <a:r>
                  <a:rPr lang="fr-FR" sz="800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Maturité des compétences</a:t>
                </a:r>
              </a:p>
            </p:txBody>
          </p:sp>
          <p:sp>
            <p:nvSpPr>
              <p:cNvPr id="69" name="Rectangle : coins arrondis 68">
                <a:extLst>
                  <a:ext uri="{FF2B5EF4-FFF2-40B4-BE49-F238E27FC236}">
                    <a16:creationId xmlns:a16="http://schemas.microsoft.com/office/drawing/2014/main" id="{AD6A8898-F05C-4CCF-844D-96AB744EE9EC}"/>
                  </a:ext>
                </a:extLst>
              </p:cNvPr>
              <p:cNvSpPr/>
              <p:nvPr>
                <p:custDataLst>
                  <p:tags r:id="rId5"/>
                </p:custDataLst>
              </p:nvPr>
            </p:nvSpPr>
            <p:spPr>
              <a:xfrm>
                <a:off x="6511748" y="5355577"/>
                <a:ext cx="1465588" cy="169571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spcBef>
                    <a:spcPts val="300"/>
                  </a:spcBef>
                </a:pPr>
                <a:r>
                  <a:rPr lang="fr-FR" sz="900" b="1" i="1" cap="small">
                    <a:solidFill>
                      <a:schemeClr val="accent1"/>
                    </a:solidFill>
                    <a:latin typeface="Franklin Gothic Book" panose="020B0503020102020204" pitchFamily="34" charset="0"/>
                  </a:rPr>
                  <a:t>Thématique</a:t>
                </a:r>
              </a:p>
            </p:txBody>
          </p:sp>
        </p:grpSp>
      </p:grpSp>
      <p:sp>
        <p:nvSpPr>
          <p:cNvPr id="70" name="ZoneTexte 69">
            <a:extLst>
              <a:ext uri="{FF2B5EF4-FFF2-40B4-BE49-F238E27FC236}">
                <a16:creationId xmlns:a16="http://schemas.microsoft.com/office/drawing/2014/main" id="{74035476-3DE2-49EC-84BE-DF0AC0465823}"/>
              </a:ext>
            </a:extLst>
          </p:cNvPr>
          <p:cNvSpPr txBox="1"/>
          <p:nvPr/>
        </p:nvSpPr>
        <p:spPr>
          <a:xfrm>
            <a:off x="8604799" y="0"/>
            <a:ext cx="1399543" cy="6463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r>
              <a:rPr lang="fr-FR" sz="1200">
                <a:solidFill>
                  <a:schemeClr val="accent1"/>
                </a:solidFill>
              </a:rPr>
              <a:t>Coller ici le logo du </a:t>
            </a:r>
            <a:r>
              <a:rPr lang="fr-FR" sz="1200" err="1">
                <a:solidFill>
                  <a:schemeClr val="accent1"/>
                </a:solidFill>
              </a:rPr>
              <a:t>cofinanceur</a:t>
            </a:r>
            <a:endParaRPr lang="fr-FR" sz="12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5351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64FD5F26-32CE-48D5-859A-6912711359E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4193" y="-4510"/>
            <a:ext cx="7355227" cy="599160"/>
          </a:xfrm>
        </p:spPr>
        <p:txBody>
          <a:bodyPr>
            <a:normAutofit/>
          </a:bodyPr>
          <a:lstStyle/>
          <a:p>
            <a:r>
              <a:rPr lang="fr-FR" sz="1600" b="1">
                <a:latin typeface="Franklin Gothic Book" panose="020B0503020102020204" pitchFamily="34" charset="0"/>
              </a:rPr>
              <a:t>LES ACTIVITÉS RH ET ADMINISTRATIVES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F373E8AE-0E26-402F-A0E3-72906353D5EE}"/>
              </a:ext>
            </a:extLst>
          </p:cNvPr>
          <p:cNvGrpSpPr/>
          <p:nvPr/>
        </p:nvGrpSpPr>
        <p:grpSpPr>
          <a:xfrm>
            <a:off x="386160" y="3222163"/>
            <a:ext cx="9391376" cy="1857790"/>
            <a:chOff x="386160" y="2507314"/>
            <a:chExt cx="9391376" cy="1857790"/>
          </a:xfrm>
        </p:grpSpPr>
        <p:cxnSp>
          <p:nvCxnSpPr>
            <p:cNvPr id="184" name="Connecteur droit 183">
              <a:extLst>
                <a:ext uri="{FF2B5EF4-FFF2-40B4-BE49-F238E27FC236}">
                  <a16:creationId xmlns:a16="http://schemas.microsoft.com/office/drawing/2014/main" id="{96015A60-2739-47AC-B75A-96FF330CF914}"/>
                </a:ext>
              </a:extLst>
            </p:cNvPr>
            <p:cNvCxnSpPr>
              <a:cxnSpLocks/>
            </p:cNvCxnSpPr>
            <p:nvPr>
              <p:custDataLst>
                <p:tags r:id="rId18"/>
              </p:custDataLst>
            </p:nvPr>
          </p:nvCxnSpPr>
          <p:spPr>
            <a:xfrm>
              <a:off x="702091" y="4221072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Connecteur droit 184">
              <a:extLst>
                <a:ext uri="{FF2B5EF4-FFF2-40B4-BE49-F238E27FC236}">
                  <a16:creationId xmlns:a16="http://schemas.microsoft.com/office/drawing/2014/main" id="{38DDC0AE-FF15-470F-A813-EC955E56D4EA}"/>
                </a:ext>
              </a:extLst>
            </p:cNvPr>
            <p:cNvCxnSpPr>
              <a:cxnSpLocks/>
            </p:cNvCxnSpPr>
            <p:nvPr>
              <p:custDataLst>
                <p:tags r:id="rId19"/>
              </p:custDataLst>
            </p:nvPr>
          </p:nvCxnSpPr>
          <p:spPr>
            <a:xfrm>
              <a:off x="702091" y="3909393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Connecteur droit 185">
              <a:extLst>
                <a:ext uri="{FF2B5EF4-FFF2-40B4-BE49-F238E27FC236}">
                  <a16:creationId xmlns:a16="http://schemas.microsoft.com/office/drawing/2014/main" id="{719E090F-5DDA-46C2-B68D-DC9412DBF25E}"/>
                </a:ext>
              </a:extLst>
            </p:cNvPr>
            <p:cNvCxnSpPr>
              <a:cxnSpLocks/>
            </p:cNvCxnSpPr>
            <p:nvPr>
              <p:custDataLst>
                <p:tags r:id="rId20"/>
              </p:custDataLst>
            </p:nvPr>
          </p:nvCxnSpPr>
          <p:spPr>
            <a:xfrm>
              <a:off x="702091" y="3497973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Connecteur droit 186">
              <a:extLst>
                <a:ext uri="{FF2B5EF4-FFF2-40B4-BE49-F238E27FC236}">
                  <a16:creationId xmlns:a16="http://schemas.microsoft.com/office/drawing/2014/main" id="{B36C9C87-88B3-4235-8C64-12A0A4A874BD}"/>
                </a:ext>
              </a:extLst>
            </p:cNvPr>
            <p:cNvCxnSpPr>
              <a:cxnSpLocks/>
            </p:cNvCxnSpPr>
            <p:nvPr>
              <p:custDataLst>
                <p:tags r:id="rId21"/>
              </p:custDataLst>
            </p:nvPr>
          </p:nvCxnSpPr>
          <p:spPr>
            <a:xfrm>
              <a:off x="702091" y="3122417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8" name="ZoneTexte 187">
              <a:extLst>
                <a:ext uri="{FF2B5EF4-FFF2-40B4-BE49-F238E27FC236}">
                  <a16:creationId xmlns:a16="http://schemas.microsoft.com/office/drawing/2014/main" id="{C5921766-EB3E-429B-B8ED-AA52CC6537F4}"/>
                </a:ext>
              </a:extLst>
            </p:cNvPr>
            <p:cNvSpPr txBox="1"/>
            <p:nvPr>
              <p:custDataLst>
                <p:tags r:id="rId22"/>
              </p:custDataLst>
            </p:nvPr>
          </p:nvSpPr>
          <p:spPr>
            <a:xfrm>
              <a:off x="6183248" y="2706304"/>
              <a:ext cx="35942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>
                  <a:solidFill>
                    <a:srgbClr val="0070C0"/>
                  </a:solidFill>
                  <a:latin typeface="Franklin Gothic Book" panose="020B0503020102020204" pitchFamily="34" charset="0"/>
                </a:rPr>
                <a:t>Compétences des équipes sur les outils numériques</a:t>
              </a:r>
            </a:p>
          </p:txBody>
        </p:sp>
        <p:sp>
          <p:nvSpPr>
            <p:cNvPr id="189" name="ZoneTexte 188">
              <a:extLst>
                <a:ext uri="{FF2B5EF4-FFF2-40B4-BE49-F238E27FC236}">
                  <a16:creationId xmlns:a16="http://schemas.microsoft.com/office/drawing/2014/main" id="{AC00F534-34E1-4ADB-8C58-1A5D878F3D5C}"/>
                </a:ext>
              </a:extLst>
            </p:cNvPr>
            <p:cNvSpPr txBox="1"/>
            <p:nvPr>
              <p:custDataLst>
                <p:tags r:id="rId23"/>
              </p:custDataLst>
            </p:nvPr>
          </p:nvSpPr>
          <p:spPr>
            <a:xfrm>
              <a:off x="2853473" y="2706304"/>
              <a:ext cx="31192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>
                  <a:solidFill>
                    <a:srgbClr val="2DE0F3"/>
                  </a:solidFill>
                  <a:latin typeface="Franklin Gothic Book" panose="020B0503020102020204" pitchFamily="34" charset="0"/>
                </a:rPr>
                <a:t>Outils numériques utilisés dans l’entreprise</a:t>
              </a:r>
            </a:p>
          </p:txBody>
        </p:sp>
        <p:sp>
          <p:nvSpPr>
            <p:cNvPr id="190" name="Rectangle : coins arrondis 189">
              <a:extLst>
                <a:ext uri="{FF2B5EF4-FFF2-40B4-BE49-F238E27FC236}">
                  <a16:creationId xmlns:a16="http://schemas.microsoft.com/office/drawing/2014/main" id="{97648C33-2EAF-44B4-A2CC-AE8F64C1FF64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6360392" y="2964484"/>
              <a:ext cx="3240000" cy="1368000"/>
            </a:xfrm>
            <a:prstGeom prst="roundRect">
              <a:avLst>
                <a:gd name="adj" fmla="val 163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fr-CA" sz="1000" i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rPr>
                <a:t>Synthétiser les éléments présents dans la matrice Excel de diagnostic</a:t>
              </a:r>
              <a:endParaRPr lang="fr-FR" sz="1000" i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endParaRPr>
            </a:p>
          </p:txBody>
        </p:sp>
        <p:sp>
          <p:nvSpPr>
            <p:cNvPr id="191" name="Rectangle : coins arrondis 190">
              <a:extLst>
                <a:ext uri="{FF2B5EF4-FFF2-40B4-BE49-F238E27FC236}">
                  <a16:creationId xmlns:a16="http://schemas.microsoft.com/office/drawing/2014/main" id="{DB33F791-F59F-46D3-90AA-3CC909C9876A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2793120" y="2964484"/>
              <a:ext cx="3240000" cy="1368000"/>
            </a:xfrm>
            <a:prstGeom prst="roundRect">
              <a:avLst>
                <a:gd name="adj" fmla="val 358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fr-CA" sz="1000" i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rPr>
                <a:t>Synthétiser les éléments présents dans la matrice Excel de diagnostic</a:t>
              </a:r>
              <a:endParaRPr lang="fr-FR" sz="1000" i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endParaRPr>
            </a:p>
          </p:txBody>
        </p:sp>
        <p:grpSp>
          <p:nvGrpSpPr>
            <p:cNvPr id="192" name="Groupe 191">
              <a:extLst>
                <a:ext uri="{FF2B5EF4-FFF2-40B4-BE49-F238E27FC236}">
                  <a16:creationId xmlns:a16="http://schemas.microsoft.com/office/drawing/2014/main" id="{BCCC5E68-2BC9-4CA6-8653-30877A11E334}"/>
                </a:ext>
              </a:extLst>
            </p:cNvPr>
            <p:cNvGrpSpPr/>
            <p:nvPr>
              <p:custDataLst>
                <p:tags r:id="rId26"/>
              </p:custDataLst>
            </p:nvPr>
          </p:nvGrpSpPr>
          <p:grpSpPr>
            <a:xfrm>
              <a:off x="386160" y="3019826"/>
              <a:ext cx="432991" cy="1345278"/>
              <a:chOff x="3270639" y="684627"/>
              <a:chExt cx="432991" cy="1739682"/>
            </a:xfrm>
          </p:grpSpPr>
          <p:sp>
            <p:nvSpPr>
              <p:cNvPr id="202" name="Rectangle : coins arrondis 201">
                <a:extLst>
                  <a:ext uri="{FF2B5EF4-FFF2-40B4-BE49-F238E27FC236}">
                    <a16:creationId xmlns:a16="http://schemas.microsoft.com/office/drawing/2014/main" id="{36F0503D-9B56-4C3B-A75A-E091B9AE507D}"/>
                  </a:ext>
                </a:extLst>
              </p:cNvPr>
              <p:cNvSpPr/>
              <p:nvPr/>
            </p:nvSpPr>
            <p:spPr>
              <a:xfrm>
                <a:off x="3270639" y="2209901"/>
                <a:ext cx="432991" cy="21440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0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  <p:sp>
            <p:nvSpPr>
              <p:cNvPr id="203" name="Rectangle : coins arrondis 202">
                <a:extLst>
                  <a:ext uri="{FF2B5EF4-FFF2-40B4-BE49-F238E27FC236}">
                    <a16:creationId xmlns:a16="http://schemas.microsoft.com/office/drawing/2014/main" id="{A45754F7-2F87-458A-B715-0849B6F1F1CE}"/>
                  </a:ext>
                </a:extLst>
              </p:cNvPr>
              <p:cNvSpPr/>
              <p:nvPr/>
            </p:nvSpPr>
            <p:spPr>
              <a:xfrm>
                <a:off x="3270639" y="1703296"/>
                <a:ext cx="432991" cy="21440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1</a:t>
                </a:r>
              </a:p>
            </p:txBody>
          </p:sp>
          <p:sp>
            <p:nvSpPr>
              <p:cNvPr id="204" name="Rectangle : coins arrondis 203">
                <a:extLst>
                  <a:ext uri="{FF2B5EF4-FFF2-40B4-BE49-F238E27FC236}">
                    <a16:creationId xmlns:a16="http://schemas.microsoft.com/office/drawing/2014/main" id="{CF2B9E76-759F-4200-B177-9ACA90B5912E}"/>
                  </a:ext>
                </a:extLst>
              </p:cNvPr>
              <p:cNvSpPr/>
              <p:nvPr/>
            </p:nvSpPr>
            <p:spPr>
              <a:xfrm>
                <a:off x="3270639" y="1165609"/>
                <a:ext cx="432991" cy="21440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2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  <p:sp>
            <p:nvSpPr>
              <p:cNvPr id="205" name="Rectangle : coins arrondis 204">
                <a:extLst>
                  <a:ext uri="{FF2B5EF4-FFF2-40B4-BE49-F238E27FC236}">
                    <a16:creationId xmlns:a16="http://schemas.microsoft.com/office/drawing/2014/main" id="{2C576C60-BF7D-486E-9B28-828FEB99225A}"/>
                  </a:ext>
                </a:extLst>
              </p:cNvPr>
              <p:cNvSpPr/>
              <p:nvPr/>
            </p:nvSpPr>
            <p:spPr>
              <a:xfrm>
                <a:off x="3270639" y="684627"/>
                <a:ext cx="432991" cy="214409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3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</p:grpSp>
        <p:grpSp>
          <p:nvGrpSpPr>
            <p:cNvPr id="195" name="Groupe 194">
              <a:extLst>
                <a:ext uri="{FF2B5EF4-FFF2-40B4-BE49-F238E27FC236}">
                  <a16:creationId xmlns:a16="http://schemas.microsoft.com/office/drawing/2014/main" id="{906CDA30-95F8-4888-9E87-4D24391294F1}"/>
                </a:ext>
              </a:extLst>
            </p:cNvPr>
            <p:cNvGrpSpPr/>
            <p:nvPr>
              <p:custDataLst>
                <p:tags r:id="rId27"/>
              </p:custDataLst>
            </p:nvPr>
          </p:nvGrpSpPr>
          <p:grpSpPr>
            <a:xfrm>
              <a:off x="544719" y="2509435"/>
              <a:ext cx="1767468" cy="1801256"/>
              <a:chOff x="439292" y="497314"/>
              <a:chExt cx="1327925" cy="1925075"/>
            </a:xfrm>
          </p:grpSpPr>
          <p:sp>
            <p:nvSpPr>
              <p:cNvPr id="200" name="ZoneTexte 199">
                <a:extLst>
                  <a:ext uri="{FF2B5EF4-FFF2-40B4-BE49-F238E27FC236}">
                    <a16:creationId xmlns:a16="http://schemas.microsoft.com/office/drawing/2014/main" id="{F4EB6E9C-5EB9-4EBE-9D29-D2491D6A31CB}"/>
                  </a:ext>
                </a:extLst>
              </p:cNvPr>
              <p:cNvSpPr txBox="1"/>
              <p:nvPr/>
            </p:nvSpPr>
            <p:spPr>
              <a:xfrm>
                <a:off x="439292" y="497314"/>
                <a:ext cx="1327925" cy="4605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1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Franklin Gothic Book" panose="020B0503020102020204" pitchFamily="34" charset="0"/>
                  </a:rPr>
                  <a:t>GÉRER LES RESSOURCES HUMAINES</a:t>
                </a:r>
              </a:p>
            </p:txBody>
          </p:sp>
          <p:sp>
            <p:nvSpPr>
              <p:cNvPr id="201" name="Rectangle : avec coins rognés en haut 200">
                <a:extLst>
                  <a:ext uri="{FF2B5EF4-FFF2-40B4-BE49-F238E27FC236}">
                    <a16:creationId xmlns:a16="http://schemas.microsoft.com/office/drawing/2014/main" id="{30ABAEC8-A03B-4837-A8AF-6EC336192D57}"/>
                  </a:ext>
                </a:extLst>
              </p:cNvPr>
              <p:cNvSpPr/>
              <p:nvPr/>
            </p:nvSpPr>
            <p:spPr>
              <a:xfrm>
                <a:off x="992165" y="1014902"/>
                <a:ext cx="196385" cy="1407487"/>
              </a:xfrm>
              <a:prstGeom prst="snip2SameRect">
                <a:avLst>
                  <a:gd name="adj1" fmla="val 50000"/>
                  <a:gd name="adj2" fmla="val 0"/>
                </a:avLst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  <a:lumMod val="86000"/>
                    </a:schemeClr>
                  </a:gs>
                  <a:gs pos="50000">
                    <a:schemeClr val="accent1">
                      <a:lumMod val="60000"/>
                      <a:lumOff val="40000"/>
                      <a:tint val="44500"/>
                      <a:satMod val="160000"/>
                    </a:schemeClr>
                  </a:gs>
                  <a:gs pos="100000">
                    <a:schemeClr val="accent1">
                      <a:lumMod val="60000"/>
                      <a:lumOff val="40000"/>
                      <a:tint val="23500"/>
                      <a:satMod val="160000"/>
                    </a:schemeClr>
                  </a:gs>
                </a:gsLst>
                <a:lin ang="5400000" scaled="1"/>
                <a:tileRect/>
              </a:gra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latin typeface="Franklin Gothic Book" panose="020B0503020102020204" pitchFamily="34" charset="0"/>
                </a:endParaRPr>
              </a:p>
            </p:txBody>
          </p:sp>
        </p:grpSp>
        <p:sp>
          <p:nvSpPr>
            <p:cNvPr id="197" name="Triangle isocèle 196">
              <a:extLst>
                <a:ext uri="{FF2B5EF4-FFF2-40B4-BE49-F238E27FC236}">
                  <a16:creationId xmlns:a16="http://schemas.microsoft.com/office/drawing/2014/main" id="{D7EF92C4-04D0-4670-BAF4-29D85724825D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 rot="16200000">
              <a:off x="1546408" y="3274108"/>
              <a:ext cx="85972" cy="95843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98" name="Image 197">
              <a:extLst>
                <a:ext uri="{FF2B5EF4-FFF2-40B4-BE49-F238E27FC236}">
                  <a16:creationId xmlns:a16="http://schemas.microsoft.com/office/drawing/2014/main" id="{F7EFEC4E-22F5-43BE-A5FF-4D8D1118372B}"/>
                </a:ext>
              </a:extLst>
            </p:cNvPr>
            <p:cNvPicPr>
              <a:picLocks noChangeAspect="1"/>
            </p:cNvPicPr>
            <p:nvPr>
              <p:custDataLst>
                <p:tags r:id="rId29"/>
              </p:custDataLst>
            </p:nvPr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60341" y="3224069"/>
              <a:ext cx="185122" cy="195921"/>
            </a:xfrm>
            <a:prstGeom prst="rect">
              <a:avLst/>
            </a:prstGeom>
          </p:spPr>
        </p:pic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E2F40D1E-E76C-495C-BB9E-8B982F7F3F7B}"/>
                </a:ext>
              </a:extLst>
            </p:cNvPr>
            <p:cNvGrpSpPr/>
            <p:nvPr/>
          </p:nvGrpSpPr>
          <p:grpSpPr>
            <a:xfrm>
              <a:off x="1007418" y="3987263"/>
              <a:ext cx="277715" cy="169572"/>
              <a:chOff x="1007418" y="3727901"/>
              <a:chExt cx="277715" cy="169572"/>
            </a:xfrm>
          </p:grpSpPr>
          <p:sp>
            <p:nvSpPr>
              <p:cNvPr id="196" name="Triangle isocèle 195">
                <a:extLst>
                  <a:ext uri="{FF2B5EF4-FFF2-40B4-BE49-F238E27FC236}">
                    <a16:creationId xmlns:a16="http://schemas.microsoft.com/office/drawing/2014/main" id="{198C3B06-877F-4F98-8545-F0364C5A073D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 rot="5400000">
                <a:off x="1194226" y="3764766"/>
                <a:ext cx="85972" cy="95843"/>
              </a:xfrm>
              <a:prstGeom prst="triangle">
                <a:avLst/>
              </a:prstGeom>
              <a:solidFill>
                <a:srgbClr val="2DE0F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99" name="Image 198">
                <a:extLst>
                  <a:ext uri="{FF2B5EF4-FFF2-40B4-BE49-F238E27FC236}">
                    <a16:creationId xmlns:a16="http://schemas.microsoft.com/office/drawing/2014/main" id="{10349169-60B4-4E9B-BDEF-E3351E71E54C}"/>
                  </a:ext>
                </a:extLst>
              </p:cNvPr>
              <p:cNvPicPr>
                <a:picLocks noChangeAspect="1"/>
              </p:cNvPicPr>
              <p:nvPr>
                <p:custDataLst>
                  <p:tags r:id="rId32"/>
                </p:custDataLst>
              </p:nvPr>
            </p:nvPicPr>
            <p:blipFill>
              <a:blip r:embed="rId3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07418" y="3727901"/>
                <a:ext cx="152994" cy="169572"/>
              </a:xfrm>
              <a:prstGeom prst="rect">
                <a:avLst/>
              </a:prstGeom>
            </p:spPr>
          </p:pic>
        </p:grp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4EE12544-2731-4D8D-9A71-30332FBD6267}"/>
                </a:ext>
              </a:extLst>
            </p:cNvPr>
            <p:cNvSpPr txBox="1"/>
            <p:nvPr/>
          </p:nvSpPr>
          <p:spPr>
            <a:xfrm>
              <a:off x="2098707" y="3557563"/>
              <a:ext cx="360000" cy="33855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>
                  <a:solidFill>
                    <a:schemeClr val="bg1"/>
                  </a:solidFill>
                  <a:latin typeface="Franklin Gothic Book" panose="020B0503020102020204" pitchFamily="34" charset="0"/>
                </a:rPr>
                <a:t>x</a:t>
              </a:r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825FD79C-4E2D-4538-A70E-3782928F5103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1989997" y="3271716"/>
              <a:ext cx="5774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i="1">
                  <a:latin typeface="Franklin Gothic Book" panose="020B0503020102020204" pitchFamily="34" charset="0"/>
                </a:rPr>
                <a:t>Enjeu</a:t>
              </a:r>
            </a:p>
          </p:txBody>
        </p:sp>
        <p:pic>
          <p:nvPicPr>
            <p:cNvPr id="95" name="Image 94">
              <a:extLst>
                <a:ext uri="{FF2B5EF4-FFF2-40B4-BE49-F238E27FC236}">
                  <a16:creationId xmlns:a16="http://schemas.microsoft.com/office/drawing/2014/main" id="{8F43AA2D-69D3-4C95-AEE1-DEA0A65C24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36623" y="2507314"/>
              <a:ext cx="152994" cy="169572"/>
            </a:xfrm>
            <a:prstGeom prst="rect">
              <a:avLst/>
            </a:prstGeom>
          </p:spPr>
        </p:pic>
        <p:pic>
          <p:nvPicPr>
            <p:cNvPr id="98" name="Image 97">
              <a:extLst>
                <a:ext uri="{FF2B5EF4-FFF2-40B4-BE49-F238E27FC236}">
                  <a16:creationId xmlns:a16="http://schemas.microsoft.com/office/drawing/2014/main" id="{422BA931-3C26-4DF1-AF8F-DA7F6ABB71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46859" y="2512999"/>
              <a:ext cx="185122" cy="195921"/>
            </a:xfrm>
            <a:prstGeom prst="rect">
              <a:avLst/>
            </a:prstGeom>
          </p:spPr>
        </p:pic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DB51A48-36C5-4A39-9045-2092785B4290}"/>
              </a:ext>
            </a:extLst>
          </p:cNvPr>
          <p:cNvGrpSpPr/>
          <p:nvPr/>
        </p:nvGrpSpPr>
        <p:grpSpPr>
          <a:xfrm>
            <a:off x="386160" y="1007235"/>
            <a:ext cx="9391376" cy="1840407"/>
            <a:chOff x="386160" y="675214"/>
            <a:chExt cx="9391376" cy="1840407"/>
          </a:xfrm>
        </p:grpSpPr>
        <p:cxnSp>
          <p:nvCxnSpPr>
            <p:cNvPr id="230" name="Connecteur droit 229">
              <a:extLst>
                <a:ext uri="{FF2B5EF4-FFF2-40B4-BE49-F238E27FC236}">
                  <a16:creationId xmlns:a16="http://schemas.microsoft.com/office/drawing/2014/main" id="{90E4E5BB-F8C3-4680-835A-A1EFD6F226FC}"/>
                </a:ext>
              </a:extLst>
            </p:cNvPr>
            <p:cNvCxnSpPr>
              <a:cxnSpLocks/>
            </p:cNvCxnSpPr>
            <p:nvPr>
              <p:custDataLst>
                <p:tags r:id="rId6"/>
              </p:custDataLst>
            </p:nvPr>
          </p:nvCxnSpPr>
          <p:spPr>
            <a:xfrm>
              <a:off x="702091" y="2434432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Connecteur droit 230">
              <a:extLst>
                <a:ext uri="{FF2B5EF4-FFF2-40B4-BE49-F238E27FC236}">
                  <a16:creationId xmlns:a16="http://schemas.microsoft.com/office/drawing/2014/main" id="{210FC4B0-8214-40D2-AD8F-F2ADD791DCA2}"/>
                </a:ext>
              </a:extLst>
            </p:cNvPr>
            <p:cNvCxnSpPr>
              <a:cxnSpLocks/>
            </p:cNvCxnSpPr>
            <p:nvPr>
              <p:custDataLst>
                <p:tags r:id="rId7"/>
              </p:custDataLst>
            </p:nvPr>
          </p:nvCxnSpPr>
          <p:spPr>
            <a:xfrm>
              <a:off x="702091" y="2037483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Connecteur droit 231">
              <a:extLst>
                <a:ext uri="{FF2B5EF4-FFF2-40B4-BE49-F238E27FC236}">
                  <a16:creationId xmlns:a16="http://schemas.microsoft.com/office/drawing/2014/main" id="{6DE580A8-838A-4442-BBFE-E3EFF237A2DD}"/>
                </a:ext>
              </a:extLst>
            </p:cNvPr>
            <p:cNvCxnSpPr>
              <a:cxnSpLocks/>
            </p:cNvCxnSpPr>
            <p:nvPr>
              <p:custDataLst>
                <p:tags r:id="rId8"/>
              </p:custDataLst>
            </p:nvPr>
          </p:nvCxnSpPr>
          <p:spPr>
            <a:xfrm>
              <a:off x="702091" y="1700808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Connecteur droit 232">
              <a:extLst>
                <a:ext uri="{FF2B5EF4-FFF2-40B4-BE49-F238E27FC236}">
                  <a16:creationId xmlns:a16="http://schemas.microsoft.com/office/drawing/2014/main" id="{18D60B55-186D-48CC-8E52-7B66A6C2E9A5}"/>
                </a:ext>
              </a:extLst>
            </p:cNvPr>
            <p:cNvCxnSpPr>
              <a:cxnSpLocks/>
            </p:cNvCxnSpPr>
            <p:nvPr>
              <p:custDataLst>
                <p:tags r:id="rId9"/>
              </p:custDataLst>
            </p:nvPr>
          </p:nvCxnSpPr>
          <p:spPr>
            <a:xfrm>
              <a:off x="702091" y="1325252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4" name="ZoneTexte 233">
              <a:extLst>
                <a:ext uri="{FF2B5EF4-FFF2-40B4-BE49-F238E27FC236}">
                  <a16:creationId xmlns:a16="http://schemas.microsoft.com/office/drawing/2014/main" id="{4B79FA60-C80A-4C9C-9FC7-3E3604B3752C}"/>
                </a:ext>
              </a:extLst>
            </p:cNvPr>
            <p:cNvSpPr txBox="1"/>
            <p:nvPr>
              <p:custDataLst>
                <p:tags r:id="rId10"/>
              </p:custDataLst>
            </p:nvPr>
          </p:nvSpPr>
          <p:spPr>
            <a:xfrm>
              <a:off x="6183248" y="855762"/>
              <a:ext cx="35942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>
                  <a:solidFill>
                    <a:srgbClr val="0070C0"/>
                  </a:solidFill>
                  <a:latin typeface="Franklin Gothic Book" panose="020B0503020102020204" pitchFamily="34" charset="0"/>
                </a:rPr>
                <a:t>Compétences des équipes sur les outils numériques</a:t>
              </a:r>
            </a:p>
          </p:txBody>
        </p:sp>
        <p:sp>
          <p:nvSpPr>
            <p:cNvPr id="235" name="ZoneTexte 234">
              <a:extLst>
                <a:ext uri="{FF2B5EF4-FFF2-40B4-BE49-F238E27FC236}">
                  <a16:creationId xmlns:a16="http://schemas.microsoft.com/office/drawing/2014/main" id="{A581070C-3F3C-4844-9797-EF43992322AD}"/>
                </a:ext>
              </a:extLst>
            </p:cNvPr>
            <p:cNvSpPr txBox="1"/>
            <p:nvPr>
              <p:custDataLst>
                <p:tags r:id="rId11"/>
              </p:custDataLst>
            </p:nvPr>
          </p:nvSpPr>
          <p:spPr>
            <a:xfrm>
              <a:off x="2853473" y="855762"/>
              <a:ext cx="31192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>
                  <a:solidFill>
                    <a:srgbClr val="2DE0F3"/>
                  </a:solidFill>
                  <a:latin typeface="Franklin Gothic Book" panose="020B0503020102020204" pitchFamily="34" charset="0"/>
                </a:rPr>
                <a:t>Outils numériques utilisés dans l’entreprise</a:t>
              </a:r>
            </a:p>
          </p:txBody>
        </p:sp>
        <p:sp>
          <p:nvSpPr>
            <p:cNvPr id="236" name="Rectangle : coins arrondis 235">
              <a:extLst>
                <a:ext uri="{FF2B5EF4-FFF2-40B4-BE49-F238E27FC236}">
                  <a16:creationId xmlns:a16="http://schemas.microsoft.com/office/drawing/2014/main" id="{6C23B789-4F60-4297-BDF7-BF28B70701FF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6360392" y="1147621"/>
              <a:ext cx="3240000" cy="1368000"/>
            </a:xfrm>
            <a:prstGeom prst="roundRect">
              <a:avLst>
                <a:gd name="adj" fmla="val 163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fr-CA" sz="1000" i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rPr>
                <a:t>Synthétiser les éléments présents dans la matrice Excel de diagnostic</a:t>
              </a:r>
              <a:endParaRPr lang="fr-FR" sz="1000" i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endParaRPr>
            </a:p>
          </p:txBody>
        </p:sp>
        <p:sp>
          <p:nvSpPr>
            <p:cNvPr id="237" name="Rectangle : coins arrondis 236">
              <a:extLst>
                <a:ext uri="{FF2B5EF4-FFF2-40B4-BE49-F238E27FC236}">
                  <a16:creationId xmlns:a16="http://schemas.microsoft.com/office/drawing/2014/main" id="{DD1E4D15-93A8-4A1D-8DA5-2145282D2DD1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793120" y="1147621"/>
              <a:ext cx="3240000" cy="1368000"/>
            </a:xfrm>
            <a:prstGeom prst="roundRect">
              <a:avLst>
                <a:gd name="adj" fmla="val 358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fr-CA" sz="1000" i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rPr>
                <a:t>Synthétiser les éléments présents dans la matrice Excel de diagnostic</a:t>
              </a:r>
              <a:endParaRPr lang="fr-FR" sz="1000" i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endParaRPr>
            </a:p>
          </p:txBody>
        </p:sp>
        <p:grpSp>
          <p:nvGrpSpPr>
            <p:cNvPr id="238" name="Groupe 237">
              <a:extLst>
                <a:ext uri="{FF2B5EF4-FFF2-40B4-BE49-F238E27FC236}">
                  <a16:creationId xmlns:a16="http://schemas.microsoft.com/office/drawing/2014/main" id="{A0BE8A64-666E-4733-8AAC-833744C42E5F}"/>
                </a:ext>
              </a:extLst>
            </p:cNvPr>
            <p:cNvGrpSpPr/>
            <p:nvPr>
              <p:custDataLst>
                <p:tags r:id="rId14"/>
              </p:custDataLst>
            </p:nvPr>
          </p:nvGrpSpPr>
          <p:grpSpPr>
            <a:xfrm>
              <a:off x="386160" y="1226656"/>
              <a:ext cx="432991" cy="1266538"/>
              <a:chOff x="3270639" y="786453"/>
              <a:chExt cx="432991" cy="1637856"/>
            </a:xfrm>
          </p:grpSpPr>
          <p:sp>
            <p:nvSpPr>
              <p:cNvPr id="247" name="Rectangle : coins arrondis 246">
                <a:extLst>
                  <a:ext uri="{FF2B5EF4-FFF2-40B4-BE49-F238E27FC236}">
                    <a16:creationId xmlns:a16="http://schemas.microsoft.com/office/drawing/2014/main" id="{E3B9DAF9-AB30-431F-AFCD-E97802F920E9}"/>
                  </a:ext>
                </a:extLst>
              </p:cNvPr>
              <p:cNvSpPr/>
              <p:nvPr/>
            </p:nvSpPr>
            <p:spPr>
              <a:xfrm>
                <a:off x="3270639" y="2209901"/>
                <a:ext cx="432991" cy="21440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0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  <p:sp>
            <p:nvSpPr>
              <p:cNvPr id="248" name="Rectangle : coins arrondis 247">
                <a:extLst>
                  <a:ext uri="{FF2B5EF4-FFF2-40B4-BE49-F238E27FC236}">
                    <a16:creationId xmlns:a16="http://schemas.microsoft.com/office/drawing/2014/main" id="{240E7CBD-02BB-4843-ADA8-8DBA9F351BCC}"/>
                  </a:ext>
                </a:extLst>
              </p:cNvPr>
              <p:cNvSpPr/>
              <p:nvPr/>
            </p:nvSpPr>
            <p:spPr>
              <a:xfrm>
                <a:off x="3270639" y="1703296"/>
                <a:ext cx="432991" cy="21440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1</a:t>
                </a:r>
              </a:p>
            </p:txBody>
          </p:sp>
          <p:sp>
            <p:nvSpPr>
              <p:cNvPr id="249" name="Rectangle : coins arrondis 248">
                <a:extLst>
                  <a:ext uri="{FF2B5EF4-FFF2-40B4-BE49-F238E27FC236}">
                    <a16:creationId xmlns:a16="http://schemas.microsoft.com/office/drawing/2014/main" id="{A340268A-89DF-4A67-8CE7-F0E3D34EAFBF}"/>
                  </a:ext>
                </a:extLst>
              </p:cNvPr>
              <p:cNvSpPr/>
              <p:nvPr/>
            </p:nvSpPr>
            <p:spPr>
              <a:xfrm>
                <a:off x="3270639" y="1279070"/>
                <a:ext cx="432991" cy="214409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2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  <p:sp>
            <p:nvSpPr>
              <p:cNvPr id="250" name="Rectangle : coins arrondis 249">
                <a:extLst>
                  <a:ext uri="{FF2B5EF4-FFF2-40B4-BE49-F238E27FC236}">
                    <a16:creationId xmlns:a16="http://schemas.microsoft.com/office/drawing/2014/main" id="{5CF16C9E-D5B8-4F23-8B8D-6A9115AE18AE}"/>
                  </a:ext>
                </a:extLst>
              </p:cNvPr>
              <p:cNvSpPr/>
              <p:nvPr/>
            </p:nvSpPr>
            <p:spPr>
              <a:xfrm>
                <a:off x="3270639" y="786453"/>
                <a:ext cx="432991" cy="214409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3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</p:grpSp>
        <p:sp>
          <p:nvSpPr>
            <p:cNvPr id="245" name="ZoneTexte 244">
              <a:extLst>
                <a:ext uri="{FF2B5EF4-FFF2-40B4-BE49-F238E27FC236}">
                  <a16:creationId xmlns:a16="http://schemas.microsoft.com/office/drawing/2014/main" id="{D16EA1CD-153F-46F0-8A8F-1BABE212A9A5}"/>
                </a:ext>
              </a:extLst>
            </p:cNvPr>
            <p:cNvSpPr txBox="1"/>
            <p:nvPr/>
          </p:nvSpPr>
          <p:spPr>
            <a:xfrm>
              <a:off x="438170" y="836712"/>
              <a:ext cx="194421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rPr>
                <a:t>ENCADRER LES EQUIPES</a:t>
              </a:r>
            </a:p>
          </p:txBody>
        </p:sp>
        <p:sp>
          <p:nvSpPr>
            <p:cNvPr id="246" name="Rectangle : avec coins rognés en haut 245">
              <a:extLst>
                <a:ext uri="{FF2B5EF4-FFF2-40B4-BE49-F238E27FC236}">
                  <a16:creationId xmlns:a16="http://schemas.microsoft.com/office/drawing/2014/main" id="{5388D912-9EB1-451B-B473-53DE2D371D0A}"/>
                </a:ext>
              </a:extLst>
            </p:cNvPr>
            <p:cNvSpPr/>
            <p:nvPr/>
          </p:nvSpPr>
          <p:spPr>
            <a:xfrm>
              <a:off x="1280593" y="1121822"/>
              <a:ext cx="261388" cy="1316959"/>
            </a:xfrm>
            <a:prstGeom prst="snip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  <a:lumMod val="86000"/>
                  </a:schemeClr>
                </a:gs>
                <a:gs pos="50000">
                  <a:schemeClr val="accent1">
                    <a:lumMod val="60000"/>
                    <a:lumOff val="40000"/>
                    <a:tint val="44500"/>
                    <a:satMod val="160000"/>
                  </a:schemeClr>
                </a:gs>
                <a:gs pos="100000">
                  <a:schemeClr val="accent1">
                    <a:lumMod val="60000"/>
                    <a:lumOff val="40000"/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Franklin Gothic Book" panose="020B0503020102020204" pitchFamily="34" charset="0"/>
              </a:endParaRPr>
            </a:p>
          </p:txBody>
        </p:sp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32DDF476-55B5-485C-A82F-3D54E3883EED}"/>
                </a:ext>
              </a:extLst>
            </p:cNvPr>
            <p:cNvGrpSpPr/>
            <p:nvPr>
              <p:custDataLst>
                <p:tags r:id="rId15"/>
              </p:custDataLst>
            </p:nvPr>
          </p:nvGrpSpPr>
          <p:grpSpPr>
            <a:xfrm>
              <a:off x="1541472" y="1504832"/>
              <a:ext cx="303991" cy="195921"/>
              <a:chOff x="1541472" y="1739091"/>
              <a:chExt cx="303991" cy="195921"/>
            </a:xfrm>
          </p:grpSpPr>
          <p:sp>
            <p:nvSpPr>
              <p:cNvPr id="242" name="Triangle isocèle 241">
                <a:extLst>
                  <a:ext uri="{FF2B5EF4-FFF2-40B4-BE49-F238E27FC236}">
                    <a16:creationId xmlns:a16="http://schemas.microsoft.com/office/drawing/2014/main" id="{13F3A028-91B2-4347-A647-36B7F872423F}"/>
                  </a:ext>
                </a:extLst>
              </p:cNvPr>
              <p:cNvSpPr/>
              <p:nvPr/>
            </p:nvSpPr>
            <p:spPr>
              <a:xfrm rot="16200000">
                <a:off x="1546408" y="1804185"/>
                <a:ext cx="85972" cy="95843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243" name="Image 242">
                <a:extLst>
                  <a:ext uri="{FF2B5EF4-FFF2-40B4-BE49-F238E27FC236}">
                    <a16:creationId xmlns:a16="http://schemas.microsoft.com/office/drawing/2014/main" id="{11459391-A41E-4AF6-9447-3F0E1F7BBB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660341" y="1739091"/>
                <a:ext cx="185122" cy="195921"/>
              </a:xfrm>
              <a:prstGeom prst="rect">
                <a:avLst/>
              </a:prstGeom>
            </p:spPr>
          </p:pic>
        </p:grpSp>
        <p:grpSp>
          <p:nvGrpSpPr>
            <p:cNvPr id="2" name="Groupe 1">
              <a:extLst>
                <a:ext uri="{FF2B5EF4-FFF2-40B4-BE49-F238E27FC236}">
                  <a16:creationId xmlns:a16="http://schemas.microsoft.com/office/drawing/2014/main" id="{7DEEB8AB-8649-4F76-B12D-0C03FFD5607A}"/>
                </a:ext>
              </a:extLst>
            </p:cNvPr>
            <p:cNvGrpSpPr/>
            <p:nvPr>
              <p:custDataLst>
                <p:tags r:id="rId16"/>
              </p:custDataLst>
            </p:nvPr>
          </p:nvGrpSpPr>
          <p:grpSpPr>
            <a:xfrm>
              <a:off x="1007418" y="1886169"/>
              <a:ext cx="277715" cy="169572"/>
              <a:chOff x="1007418" y="1874132"/>
              <a:chExt cx="277715" cy="169572"/>
            </a:xfrm>
          </p:grpSpPr>
          <p:sp>
            <p:nvSpPr>
              <p:cNvPr id="241" name="Triangle isocèle 240">
                <a:extLst>
                  <a:ext uri="{FF2B5EF4-FFF2-40B4-BE49-F238E27FC236}">
                    <a16:creationId xmlns:a16="http://schemas.microsoft.com/office/drawing/2014/main" id="{6A434866-E609-4182-A021-685559CFF4B1}"/>
                  </a:ext>
                </a:extLst>
              </p:cNvPr>
              <p:cNvSpPr/>
              <p:nvPr/>
            </p:nvSpPr>
            <p:spPr>
              <a:xfrm rot="5400000">
                <a:off x="1194226" y="1905948"/>
                <a:ext cx="85972" cy="95843"/>
              </a:xfrm>
              <a:prstGeom prst="triangle">
                <a:avLst/>
              </a:prstGeom>
              <a:solidFill>
                <a:srgbClr val="2DE0F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244" name="Image 243">
                <a:extLst>
                  <a:ext uri="{FF2B5EF4-FFF2-40B4-BE49-F238E27FC236}">
                    <a16:creationId xmlns:a16="http://schemas.microsoft.com/office/drawing/2014/main" id="{B1F9988F-DE59-4A5C-B058-BB107366AC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07418" y="1874132"/>
                <a:ext cx="152994" cy="169572"/>
              </a:xfrm>
              <a:prstGeom prst="rect">
                <a:avLst/>
              </a:prstGeom>
            </p:spPr>
          </p:pic>
        </p:grp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ECDA4BA2-5C72-400D-BC7B-9D365C39F509}"/>
                </a:ext>
              </a:extLst>
            </p:cNvPr>
            <p:cNvSpPr txBox="1"/>
            <p:nvPr/>
          </p:nvSpPr>
          <p:spPr>
            <a:xfrm>
              <a:off x="2098707" y="1654007"/>
              <a:ext cx="360000" cy="33855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>
                  <a:solidFill>
                    <a:schemeClr val="bg1"/>
                  </a:solidFill>
                  <a:latin typeface="Franklin Gothic Book" panose="020B0503020102020204" pitchFamily="34" charset="0"/>
                </a:rPr>
                <a:t>x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A33554F-B64A-4BB6-AC32-A5FB8A8077AB}"/>
                </a:ext>
              </a:extLst>
            </p:cNvPr>
            <p:cNvSpPr txBox="1"/>
            <p:nvPr>
              <p:custDataLst>
                <p:tags r:id="rId17"/>
              </p:custDataLst>
            </p:nvPr>
          </p:nvSpPr>
          <p:spPr>
            <a:xfrm>
              <a:off x="1989997" y="1368160"/>
              <a:ext cx="5774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i="1">
                  <a:latin typeface="Franklin Gothic Book" panose="020B0503020102020204" pitchFamily="34" charset="0"/>
                </a:rPr>
                <a:t>Enjeu</a:t>
              </a:r>
            </a:p>
          </p:txBody>
        </p:sp>
        <p:pic>
          <p:nvPicPr>
            <p:cNvPr id="97" name="Image 96">
              <a:extLst>
                <a:ext uri="{FF2B5EF4-FFF2-40B4-BE49-F238E27FC236}">
                  <a16:creationId xmlns:a16="http://schemas.microsoft.com/office/drawing/2014/main" id="{E73A5FBB-711A-42D6-8FC0-E78E3B7197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46859" y="675214"/>
              <a:ext cx="185122" cy="195921"/>
            </a:xfrm>
            <a:prstGeom prst="rect">
              <a:avLst/>
            </a:prstGeom>
          </p:spPr>
        </p:pic>
        <p:pic>
          <p:nvPicPr>
            <p:cNvPr id="99" name="Image 98">
              <a:extLst>
                <a:ext uri="{FF2B5EF4-FFF2-40B4-BE49-F238E27FC236}">
                  <a16:creationId xmlns:a16="http://schemas.microsoft.com/office/drawing/2014/main" id="{1AB60C85-CBCC-400B-BD27-05F75D79B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36623" y="688388"/>
              <a:ext cx="152994" cy="169572"/>
            </a:xfrm>
            <a:prstGeom prst="rect">
              <a:avLst/>
            </a:prstGeom>
          </p:spPr>
        </p:pic>
      </p:grpSp>
      <p:sp>
        <p:nvSpPr>
          <p:cNvPr id="101" name="ZoneTexte 100">
            <a:extLst>
              <a:ext uri="{FF2B5EF4-FFF2-40B4-BE49-F238E27FC236}">
                <a16:creationId xmlns:a16="http://schemas.microsoft.com/office/drawing/2014/main" id="{F03C8492-DC81-4C6A-8EA7-615A6229AE4A}"/>
              </a:ext>
            </a:extLst>
          </p:cNvPr>
          <p:cNvSpPr txBox="1"/>
          <p:nvPr/>
        </p:nvSpPr>
        <p:spPr>
          <a:xfrm>
            <a:off x="590411" y="1747144"/>
            <a:ext cx="1548033" cy="83099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>
                <a:solidFill>
                  <a:schemeClr val="accent1"/>
                </a:solidFill>
              </a:rPr>
              <a:t>Graphique à adapter en fonction des résultats du diagnostic</a:t>
            </a:r>
          </a:p>
        </p:txBody>
      </p:sp>
      <p:sp>
        <p:nvSpPr>
          <p:cNvPr id="102" name="ZoneTexte 101">
            <a:extLst>
              <a:ext uri="{FF2B5EF4-FFF2-40B4-BE49-F238E27FC236}">
                <a16:creationId xmlns:a16="http://schemas.microsoft.com/office/drawing/2014/main" id="{721F21A3-BD1E-4A22-93F9-45D4ED781FB7}"/>
              </a:ext>
            </a:extLst>
          </p:cNvPr>
          <p:cNvSpPr txBox="1"/>
          <p:nvPr/>
        </p:nvSpPr>
        <p:spPr>
          <a:xfrm>
            <a:off x="590411" y="3880796"/>
            <a:ext cx="1548033" cy="83099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>
                <a:solidFill>
                  <a:schemeClr val="accent1"/>
                </a:solidFill>
              </a:rPr>
              <a:t>Graphique à adapter en fonction des résultats du diagnostic</a:t>
            </a:r>
          </a:p>
        </p:txBody>
      </p:sp>
      <p:grpSp>
        <p:nvGrpSpPr>
          <p:cNvPr id="61" name="Groupe 60">
            <a:extLst>
              <a:ext uri="{FF2B5EF4-FFF2-40B4-BE49-F238E27FC236}">
                <a16:creationId xmlns:a16="http://schemas.microsoft.com/office/drawing/2014/main" id="{E41358F6-0D74-47B7-88C3-33782DC62345}"/>
              </a:ext>
            </a:extLst>
          </p:cNvPr>
          <p:cNvGrpSpPr/>
          <p:nvPr/>
        </p:nvGrpSpPr>
        <p:grpSpPr>
          <a:xfrm>
            <a:off x="2769354" y="5305513"/>
            <a:ext cx="4367293" cy="931799"/>
            <a:chOff x="2138444" y="5305513"/>
            <a:chExt cx="4367293" cy="931799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F0D08C5D-E4B6-4FA2-BD9A-E8AAC774FFB2}"/>
                </a:ext>
              </a:extLst>
            </p:cNvPr>
            <p:cNvSpPr/>
            <p:nvPr/>
          </p:nvSpPr>
          <p:spPr>
            <a:xfrm>
              <a:off x="2138444" y="5305513"/>
              <a:ext cx="4326724" cy="931799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3" name="Rectangle : coins arrondis 62">
              <a:extLst>
                <a:ext uri="{FF2B5EF4-FFF2-40B4-BE49-F238E27FC236}">
                  <a16:creationId xmlns:a16="http://schemas.microsoft.com/office/drawing/2014/main" id="{FE574253-546E-474D-8B20-A979FDDA3F12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3796574" y="5677176"/>
              <a:ext cx="2709163" cy="16957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spcBef>
                  <a:spcPts val="300"/>
                </a:spcBef>
              </a:pPr>
              <a:r>
                <a:rPr lang="fr-FR" sz="900" b="1" i="1" cap="small">
                  <a:solidFill>
                    <a:schemeClr val="accent1"/>
                  </a:solidFill>
                  <a:latin typeface="Franklin Gothic Book" panose="020B0503020102020204" pitchFamily="34" charset="0"/>
                </a:rPr>
                <a:t>Échelle de notation – Niveaux de maturité de l’enjeu</a:t>
              </a:r>
            </a:p>
            <a:p>
              <a:pPr>
                <a:spcBef>
                  <a:spcPts val="300"/>
                </a:spcBef>
              </a:pPr>
              <a:r>
                <a:rPr lang="fr-FR" sz="800" b="1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Niveau 0 :</a:t>
              </a:r>
              <a:r>
                <a:rPr lang="fr-FR" sz="8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 utilisation du papier &amp; pas de maîtrise ; </a:t>
              </a:r>
            </a:p>
            <a:p>
              <a:pPr>
                <a:spcBef>
                  <a:spcPts val="300"/>
                </a:spcBef>
              </a:pPr>
              <a:r>
                <a:rPr lang="fr-FR" sz="800" b="1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Niveau 1 :</a:t>
              </a:r>
              <a:r>
                <a:rPr lang="fr-FR" sz="8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 outils de bureautique &amp; faible maîtrise ; </a:t>
              </a:r>
            </a:p>
            <a:p>
              <a:pPr>
                <a:spcBef>
                  <a:spcPts val="300"/>
                </a:spcBef>
              </a:pPr>
              <a:r>
                <a:rPr lang="fr-FR" sz="800" b="1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Niveau 2 :  </a:t>
              </a:r>
              <a:r>
                <a:rPr lang="fr-FR" sz="8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application dédiée &amp; bonne maîtrise ; </a:t>
              </a:r>
            </a:p>
            <a:p>
              <a:pPr>
                <a:spcBef>
                  <a:spcPts val="300"/>
                </a:spcBef>
              </a:pPr>
              <a:r>
                <a:rPr lang="fr-FR" sz="800" b="1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Niveau 3 : </a:t>
              </a:r>
              <a:r>
                <a:rPr lang="fr-FR" sz="8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solution avancée &amp; maîtrise importante</a:t>
              </a:r>
            </a:p>
          </p:txBody>
        </p:sp>
        <p:grpSp>
          <p:nvGrpSpPr>
            <p:cNvPr id="64" name="Groupe 63">
              <a:extLst>
                <a:ext uri="{FF2B5EF4-FFF2-40B4-BE49-F238E27FC236}">
                  <a16:creationId xmlns:a16="http://schemas.microsoft.com/office/drawing/2014/main" id="{7B7A6774-8E64-4674-88A2-3B73C64EA147}"/>
                </a:ext>
              </a:extLst>
            </p:cNvPr>
            <p:cNvGrpSpPr/>
            <p:nvPr/>
          </p:nvGrpSpPr>
          <p:grpSpPr>
            <a:xfrm>
              <a:off x="2138444" y="5355577"/>
              <a:ext cx="1825628" cy="759375"/>
              <a:chOff x="6511748" y="5355577"/>
              <a:chExt cx="1825628" cy="759375"/>
            </a:xfrm>
          </p:grpSpPr>
          <p:pic>
            <p:nvPicPr>
              <p:cNvPr id="65" name="Image 64">
                <a:extLst>
                  <a:ext uri="{FF2B5EF4-FFF2-40B4-BE49-F238E27FC236}">
                    <a16:creationId xmlns:a16="http://schemas.microsoft.com/office/drawing/2014/main" id="{BE3163D0-1614-4EB4-AE74-A81DFF9E18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625248" y="5589240"/>
                <a:ext cx="152994" cy="169572"/>
              </a:xfrm>
              <a:prstGeom prst="rect">
                <a:avLst/>
              </a:prstGeom>
            </p:spPr>
          </p:pic>
          <p:pic>
            <p:nvPicPr>
              <p:cNvPr id="66" name="Image 65">
                <a:extLst>
                  <a:ext uri="{FF2B5EF4-FFF2-40B4-BE49-F238E27FC236}">
                    <a16:creationId xmlns:a16="http://schemas.microsoft.com/office/drawing/2014/main" id="{A8EFA202-F8C2-412C-AFD5-C944D7E8C7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609184" y="5919031"/>
                <a:ext cx="185122" cy="195921"/>
              </a:xfrm>
              <a:prstGeom prst="rect">
                <a:avLst/>
              </a:prstGeom>
            </p:spPr>
          </p:pic>
          <p:sp>
            <p:nvSpPr>
              <p:cNvPr id="67" name="Rectangle : coins arrondis 66">
                <a:extLst>
                  <a:ext uri="{FF2B5EF4-FFF2-40B4-BE49-F238E27FC236}">
                    <a16:creationId xmlns:a16="http://schemas.microsoft.com/office/drawing/2014/main" id="{BCD8A828-73B5-4DC0-9909-ED0B47B4C7F7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6818811" y="5592391"/>
                <a:ext cx="1078499" cy="169571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spcBef>
                    <a:spcPts val="300"/>
                  </a:spcBef>
                </a:pPr>
                <a:r>
                  <a:rPr lang="fr-FR" sz="800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Maturité des outils</a:t>
                </a:r>
              </a:p>
            </p:txBody>
          </p:sp>
          <p:sp>
            <p:nvSpPr>
              <p:cNvPr id="68" name="Rectangle : coins arrondis 67">
                <a:extLst>
                  <a:ext uri="{FF2B5EF4-FFF2-40B4-BE49-F238E27FC236}">
                    <a16:creationId xmlns:a16="http://schemas.microsoft.com/office/drawing/2014/main" id="{87B8A1BD-FC43-4406-9CDA-BC326609AE4D}"/>
                  </a:ext>
                </a:extLst>
              </p:cNvPr>
              <p:cNvSpPr/>
              <p:nvPr>
                <p:custDataLst>
                  <p:tags r:id="rId4"/>
                </p:custDataLst>
              </p:nvPr>
            </p:nvSpPr>
            <p:spPr>
              <a:xfrm>
                <a:off x="6818811" y="5914851"/>
                <a:ext cx="1518565" cy="195921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spcBef>
                    <a:spcPts val="300"/>
                  </a:spcBef>
                </a:pPr>
                <a:r>
                  <a:rPr lang="fr-FR" sz="800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Maturité des compétences</a:t>
                </a:r>
              </a:p>
            </p:txBody>
          </p:sp>
          <p:sp>
            <p:nvSpPr>
              <p:cNvPr id="69" name="Rectangle : coins arrondis 68">
                <a:extLst>
                  <a:ext uri="{FF2B5EF4-FFF2-40B4-BE49-F238E27FC236}">
                    <a16:creationId xmlns:a16="http://schemas.microsoft.com/office/drawing/2014/main" id="{1E9A520A-C45E-46C6-B4C3-C945F4788A1C}"/>
                  </a:ext>
                </a:extLst>
              </p:cNvPr>
              <p:cNvSpPr/>
              <p:nvPr>
                <p:custDataLst>
                  <p:tags r:id="rId5"/>
                </p:custDataLst>
              </p:nvPr>
            </p:nvSpPr>
            <p:spPr>
              <a:xfrm>
                <a:off x="6511748" y="5355577"/>
                <a:ext cx="1465588" cy="169571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spcBef>
                    <a:spcPts val="300"/>
                  </a:spcBef>
                </a:pPr>
                <a:r>
                  <a:rPr lang="fr-FR" sz="900" b="1" i="1" cap="small">
                    <a:solidFill>
                      <a:schemeClr val="accent1"/>
                    </a:solidFill>
                    <a:latin typeface="Franklin Gothic Book" panose="020B0503020102020204" pitchFamily="34" charset="0"/>
                  </a:rPr>
                  <a:t>Thématique</a:t>
                </a:r>
              </a:p>
            </p:txBody>
          </p:sp>
        </p:grpSp>
      </p:grpSp>
      <p:sp>
        <p:nvSpPr>
          <p:cNvPr id="70" name="ZoneTexte 69">
            <a:extLst>
              <a:ext uri="{FF2B5EF4-FFF2-40B4-BE49-F238E27FC236}">
                <a16:creationId xmlns:a16="http://schemas.microsoft.com/office/drawing/2014/main" id="{AD8CEAFC-F392-4460-9604-4D7EDAD812B6}"/>
              </a:ext>
            </a:extLst>
          </p:cNvPr>
          <p:cNvSpPr txBox="1"/>
          <p:nvPr/>
        </p:nvSpPr>
        <p:spPr>
          <a:xfrm>
            <a:off x="8481522" y="-4510"/>
            <a:ext cx="1399543" cy="6463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r>
              <a:rPr lang="fr-FR" sz="1200">
                <a:solidFill>
                  <a:schemeClr val="accent1"/>
                </a:solidFill>
              </a:rPr>
              <a:t>Coller ici le logo du </a:t>
            </a:r>
            <a:r>
              <a:rPr lang="fr-FR" sz="1200" err="1">
                <a:solidFill>
                  <a:schemeClr val="accent1"/>
                </a:solidFill>
              </a:rPr>
              <a:t>cofinanceur</a:t>
            </a:r>
            <a:endParaRPr lang="fr-FR" sz="12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273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64FD5F26-32CE-48D5-859A-6912711359E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4193" y="-4510"/>
            <a:ext cx="7355227" cy="599160"/>
          </a:xfrm>
        </p:spPr>
        <p:txBody>
          <a:bodyPr>
            <a:normAutofit/>
          </a:bodyPr>
          <a:lstStyle/>
          <a:p>
            <a:r>
              <a:rPr lang="fr-FR" sz="1600" b="1">
                <a:latin typeface="Franklin Gothic Book" panose="020B0503020102020204" pitchFamily="34" charset="0"/>
              </a:rPr>
              <a:t>LES ACTIVITÉS ÉTUDES ET APRÈS-VENTE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F373E8AE-0E26-402F-A0E3-72906353D5EE}"/>
              </a:ext>
            </a:extLst>
          </p:cNvPr>
          <p:cNvGrpSpPr/>
          <p:nvPr/>
        </p:nvGrpSpPr>
        <p:grpSpPr>
          <a:xfrm>
            <a:off x="386160" y="3222163"/>
            <a:ext cx="9391376" cy="1857790"/>
            <a:chOff x="386160" y="2507314"/>
            <a:chExt cx="9391376" cy="1857790"/>
          </a:xfrm>
        </p:grpSpPr>
        <p:cxnSp>
          <p:nvCxnSpPr>
            <p:cNvPr id="184" name="Connecteur droit 183">
              <a:extLst>
                <a:ext uri="{FF2B5EF4-FFF2-40B4-BE49-F238E27FC236}">
                  <a16:creationId xmlns:a16="http://schemas.microsoft.com/office/drawing/2014/main" id="{96015A60-2739-47AC-B75A-96FF330CF914}"/>
                </a:ext>
              </a:extLst>
            </p:cNvPr>
            <p:cNvCxnSpPr>
              <a:cxnSpLocks/>
            </p:cNvCxnSpPr>
            <p:nvPr>
              <p:custDataLst>
                <p:tags r:id="rId18"/>
              </p:custDataLst>
            </p:nvPr>
          </p:nvCxnSpPr>
          <p:spPr>
            <a:xfrm>
              <a:off x="702091" y="4221072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Connecteur droit 184">
              <a:extLst>
                <a:ext uri="{FF2B5EF4-FFF2-40B4-BE49-F238E27FC236}">
                  <a16:creationId xmlns:a16="http://schemas.microsoft.com/office/drawing/2014/main" id="{38DDC0AE-FF15-470F-A813-EC955E56D4EA}"/>
                </a:ext>
              </a:extLst>
            </p:cNvPr>
            <p:cNvCxnSpPr>
              <a:cxnSpLocks/>
            </p:cNvCxnSpPr>
            <p:nvPr>
              <p:custDataLst>
                <p:tags r:id="rId19"/>
              </p:custDataLst>
            </p:nvPr>
          </p:nvCxnSpPr>
          <p:spPr>
            <a:xfrm>
              <a:off x="702091" y="3909393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Connecteur droit 185">
              <a:extLst>
                <a:ext uri="{FF2B5EF4-FFF2-40B4-BE49-F238E27FC236}">
                  <a16:creationId xmlns:a16="http://schemas.microsoft.com/office/drawing/2014/main" id="{719E090F-5DDA-46C2-B68D-DC9412DBF25E}"/>
                </a:ext>
              </a:extLst>
            </p:cNvPr>
            <p:cNvCxnSpPr>
              <a:cxnSpLocks/>
            </p:cNvCxnSpPr>
            <p:nvPr>
              <p:custDataLst>
                <p:tags r:id="rId20"/>
              </p:custDataLst>
            </p:nvPr>
          </p:nvCxnSpPr>
          <p:spPr>
            <a:xfrm>
              <a:off x="702091" y="3497973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Connecteur droit 186">
              <a:extLst>
                <a:ext uri="{FF2B5EF4-FFF2-40B4-BE49-F238E27FC236}">
                  <a16:creationId xmlns:a16="http://schemas.microsoft.com/office/drawing/2014/main" id="{B36C9C87-88B3-4235-8C64-12A0A4A874BD}"/>
                </a:ext>
              </a:extLst>
            </p:cNvPr>
            <p:cNvCxnSpPr>
              <a:cxnSpLocks/>
            </p:cNvCxnSpPr>
            <p:nvPr>
              <p:custDataLst>
                <p:tags r:id="rId21"/>
              </p:custDataLst>
            </p:nvPr>
          </p:nvCxnSpPr>
          <p:spPr>
            <a:xfrm>
              <a:off x="702091" y="3122417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8" name="ZoneTexte 187">
              <a:extLst>
                <a:ext uri="{FF2B5EF4-FFF2-40B4-BE49-F238E27FC236}">
                  <a16:creationId xmlns:a16="http://schemas.microsoft.com/office/drawing/2014/main" id="{C5921766-EB3E-429B-B8ED-AA52CC6537F4}"/>
                </a:ext>
              </a:extLst>
            </p:cNvPr>
            <p:cNvSpPr txBox="1"/>
            <p:nvPr>
              <p:custDataLst>
                <p:tags r:id="rId22"/>
              </p:custDataLst>
            </p:nvPr>
          </p:nvSpPr>
          <p:spPr>
            <a:xfrm>
              <a:off x="6183248" y="2706304"/>
              <a:ext cx="35942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>
                  <a:solidFill>
                    <a:srgbClr val="0070C0"/>
                  </a:solidFill>
                  <a:latin typeface="Franklin Gothic Book" panose="020B0503020102020204" pitchFamily="34" charset="0"/>
                </a:rPr>
                <a:t>Compétences des équipes sur les outils numériques</a:t>
              </a:r>
            </a:p>
          </p:txBody>
        </p:sp>
        <p:sp>
          <p:nvSpPr>
            <p:cNvPr id="189" name="ZoneTexte 188">
              <a:extLst>
                <a:ext uri="{FF2B5EF4-FFF2-40B4-BE49-F238E27FC236}">
                  <a16:creationId xmlns:a16="http://schemas.microsoft.com/office/drawing/2014/main" id="{AC00F534-34E1-4ADB-8C58-1A5D878F3D5C}"/>
                </a:ext>
              </a:extLst>
            </p:cNvPr>
            <p:cNvSpPr txBox="1"/>
            <p:nvPr>
              <p:custDataLst>
                <p:tags r:id="rId23"/>
              </p:custDataLst>
            </p:nvPr>
          </p:nvSpPr>
          <p:spPr>
            <a:xfrm>
              <a:off x="2853473" y="2706304"/>
              <a:ext cx="31192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>
                  <a:solidFill>
                    <a:srgbClr val="2DE0F3"/>
                  </a:solidFill>
                  <a:latin typeface="Franklin Gothic Book" panose="020B0503020102020204" pitchFamily="34" charset="0"/>
                </a:rPr>
                <a:t>Outils numériques utilisés dans l’entreprise</a:t>
              </a:r>
            </a:p>
          </p:txBody>
        </p:sp>
        <p:sp>
          <p:nvSpPr>
            <p:cNvPr id="190" name="Rectangle : coins arrondis 189">
              <a:extLst>
                <a:ext uri="{FF2B5EF4-FFF2-40B4-BE49-F238E27FC236}">
                  <a16:creationId xmlns:a16="http://schemas.microsoft.com/office/drawing/2014/main" id="{97648C33-2EAF-44B4-A2CC-AE8F64C1FF64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6360392" y="2964484"/>
              <a:ext cx="3240000" cy="1368000"/>
            </a:xfrm>
            <a:prstGeom prst="roundRect">
              <a:avLst>
                <a:gd name="adj" fmla="val 163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fr-CA" sz="1000" i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rPr>
                <a:t>Synthétiser les éléments présents dans la matrice Excel de diagnostic</a:t>
              </a:r>
              <a:endParaRPr lang="fr-FR" sz="1000" i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endParaRPr>
            </a:p>
          </p:txBody>
        </p:sp>
        <p:sp>
          <p:nvSpPr>
            <p:cNvPr id="191" name="Rectangle : coins arrondis 190">
              <a:extLst>
                <a:ext uri="{FF2B5EF4-FFF2-40B4-BE49-F238E27FC236}">
                  <a16:creationId xmlns:a16="http://schemas.microsoft.com/office/drawing/2014/main" id="{DB33F791-F59F-46D3-90AA-3CC909C9876A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2793120" y="2964484"/>
              <a:ext cx="3240000" cy="1368000"/>
            </a:xfrm>
            <a:prstGeom prst="roundRect">
              <a:avLst>
                <a:gd name="adj" fmla="val 358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fr-CA" sz="1000" i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rPr>
                <a:t>Synthétiser les éléments présents dans la matrice Excel de diagnostic</a:t>
              </a:r>
              <a:endParaRPr lang="fr-FR" sz="1000" i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endParaRPr>
            </a:p>
          </p:txBody>
        </p:sp>
        <p:grpSp>
          <p:nvGrpSpPr>
            <p:cNvPr id="192" name="Groupe 191">
              <a:extLst>
                <a:ext uri="{FF2B5EF4-FFF2-40B4-BE49-F238E27FC236}">
                  <a16:creationId xmlns:a16="http://schemas.microsoft.com/office/drawing/2014/main" id="{BCCC5E68-2BC9-4CA6-8653-30877A11E334}"/>
                </a:ext>
              </a:extLst>
            </p:cNvPr>
            <p:cNvGrpSpPr/>
            <p:nvPr>
              <p:custDataLst>
                <p:tags r:id="rId26"/>
              </p:custDataLst>
            </p:nvPr>
          </p:nvGrpSpPr>
          <p:grpSpPr>
            <a:xfrm>
              <a:off x="386160" y="3019826"/>
              <a:ext cx="432991" cy="1345278"/>
              <a:chOff x="3270639" y="684627"/>
              <a:chExt cx="432991" cy="1739682"/>
            </a:xfrm>
          </p:grpSpPr>
          <p:sp>
            <p:nvSpPr>
              <p:cNvPr id="202" name="Rectangle : coins arrondis 201">
                <a:extLst>
                  <a:ext uri="{FF2B5EF4-FFF2-40B4-BE49-F238E27FC236}">
                    <a16:creationId xmlns:a16="http://schemas.microsoft.com/office/drawing/2014/main" id="{36F0503D-9B56-4C3B-A75A-E091B9AE507D}"/>
                  </a:ext>
                </a:extLst>
              </p:cNvPr>
              <p:cNvSpPr/>
              <p:nvPr/>
            </p:nvSpPr>
            <p:spPr>
              <a:xfrm>
                <a:off x="3270639" y="2209901"/>
                <a:ext cx="432991" cy="21440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0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  <p:sp>
            <p:nvSpPr>
              <p:cNvPr id="203" name="Rectangle : coins arrondis 202">
                <a:extLst>
                  <a:ext uri="{FF2B5EF4-FFF2-40B4-BE49-F238E27FC236}">
                    <a16:creationId xmlns:a16="http://schemas.microsoft.com/office/drawing/2014/main" id="{A45754F7-2F87-458A-B715-0849B6F1F1CE}"/>
                  </a:ext>
                </a:extLst>
              </p:cNvPr>
              <p:cNvSpPr/>
              <p:nvPr/>
            </p:nvSpPr>
            <p:spPr>
              <a:xfrm>
                <a:off x="3270639" y="1703296"/>
                <a:ext cx="432991" cy="21440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1</a:t>
                </a:r>
              </a:p>
            </p:txBody>
          </p:sp>
          <p:sp>
            <p:nvSpPr>
              <p:cNvPr id="204" name="Rectangle : coins arrondis 203">
                <a:extLst>
                  <a:ext uri="{FF2B5EF4-FFF2-40B4-BE49-F238E27FC236}">
                    <a16:creationId xmlns:a16="http://schemas.microsoft.com/office/drawing/2014/main" id="{CF2B9E76-759F-4200-B177-9ACA90B5912E}"/>
                  </a:ext>
                </a:extLst>
              </p:cNvPr>
              <p:cNvSpPr/>
              <p:nvPr/>
            </p:nvSpPr>
            <p:spPr>
              <a:xfrm>
                <a:off x="3270639" y="1165609"/>
                <a:ext cx="432991" cy="21440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2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  <p:sp>
            <p:nvSpPr>
              <p:cNvPr id="205" name="Rectangle : coins arrondis 204">
                <a:extLst>
                  <a:ext uri="{FF2B5EF4-FFF2-40B4-BE49-F238E27FC236}">
                    <a16:creationId xmlns:a16="http://schemas.microsoft.com/office/drawing/2014/main" id="{2C576C60-BF7D-486E-9B28-828FEB99225A}"/>
                  </a:ext>
                </a:extLst>
              </p:cNvPr>
              <p:cNvSpPr/>
              <p:nvPr/>
            </p:nvSpPr>
            <p:spPr>
              <a:xfrm>
                <a:off x="3270639" y="684627"/>
                <a:ext cx="432991" cy="214409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3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</p:grpSp>
        <p:grpSp>
          <p:nvGrpSpPr>
            <p:cNvPr id="195" name="Groupe 194">
              <a:extLst>
                <a:ext uri="{FF2B5EF4-FFF2-40B4-BE49-F238E27FC236}">
                  <a16:creationId xmlns:a16="http://schemas.microsoft.com/office/drawing/2014/main" id="{906CDA30-95F8-4888-9E87-4D24391294F1}"/>
                </a:ext>
              </a:extLst>
            </p:cNvPr>
            <p:cNvGrpSpPr/>
            <p:nvPr>
              <p:custDataLst>
                <p:tags r:id="rId27"/>
              </p:custDataLst>
            </p:nvPr>
          </p:nvGrpSpPr>
          <p:grpSpPr>
            <a:xfrm>
              <a:off x="544719" y="2509435"/>
              <a:ext cx="1767468" cy="1801256"/>
              <a:chOff x="439292" y="497314"/>
              <a:chExt cx="1327925" cy="1925075"/>
            </a:xfrm>
          </p:grpSpPr>
          <p:sp>
            <p:nvSpPr>
              <p:cNvPr id="200" name="ZoneTexte 199">
                <a:extLst>
                  <a:ext uri="{FF2B5EF4-FFF2-40B4-BE49-F238E27FC236}">
                    <a16:creationId xmlns:a16="http://schemas.microsoft.com/office/drawing/2014/main" id="{F4EB6E9C-5EB9-4EBE-9D29-D2491D6A31CB}"/>
                  </a:ext>
                </a:extLst>
              </p:cNvPr>
              <p:cNvSpPr txBox="1"/>
              <p:nvPr/>
            </p:nvSpPr>
            <p:spPr>
              <a:xfrm>
                <a:off x="439292" y="497314"/>
                <a:ext cx="1327925" cy="4605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1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Franklin Gothic Book" panose="020B0503020102020204" pitchFamily="34" charset="0"/>
                  </a:rPr>
                  <a:t>REALISER LE SUIVI DE L’APRES-VENTE</a:t>
                </a:r>
              </a:p>
            </p:txBody>
          </p:sp>
          <p:sp>
            <p:nvSpPr>
              <p:cNvPr id="201" name="Rectangle : avec coins rognés en haut 200">
                <a:extLst>
                  <a:ext uri="{FF2B5EF4-FFF2-40B4-BE49-F238E27FC236}">
                    <a16:creationId xmlns:a16="http://schemas.microsoft.com/office/drawing/2014/main" id="{30ABAEC8-A03B-4837-A8AF-6EC336192D57}"/>
                  </a:ext>
                </a:extLst>
              </p:cNvPr>
              <p:cNvSpPr/>
              <p:nvPr/>
            </p:nvSpPr>
            <p:spPr>
              <a:xfrm>
                <a:off x="992165" y="1014902"/>
                <a:ext cx="196385" cy="1407487"/>
              </a:xfrm>
              <a:prstGeom prst="snip2SameRect">
                <a:avLst>
                  <a:gd name="adj1" fmla="val 50000"/>
                  <a:gd name="adj2" fmla="val 0"/>
                </a:avLst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  <a:lumMod val="86000"/>
                    </a:schemeClr>
                  </a:gs>
                  <a:gs pos="50000">
                    <a:schemeClr val="accent1">
                      <a:lumMod val="60000"/>
                      <a:lumOff val="40000"/>
                      <a:tint val="44500"/>
                      <a:satMod val="160000"/>
                    </a:schemeClr>
                  </a:gs>
                  <a:gs pos="100000">
                    <a:schemeClr val="accent1">
                      <a:lumMod val="60000"/>
                      <a:lumOff val="40000"/>
                      <a:tint val="23500"/>
                      <a:satMod val="160000"/>
                    </a:schemeClr>
                  </a:gs>
                </a:gsLst>
                <a:lin ang="5400000" scaled="1"/>
                <a:tileRect/>
              </a:gra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latin typeface="Franklin Gothic Book" panose="020B0503020102020204" pitchFamily="34" charset="0"/>
                </a:endParaRPr>
              </a:p>
            </p:txBody>
          </p:sp>
        </p:grpSp>
        <p:sp>
          <p:nvSpPr>
            <p:cNvPr id="197" name="Triangle isocèle 196">
              <a:extLst>
                <a:ext uri="{FF2B5EF4-FFF2-40B4-BE49-F238E27FC236}">
                  <a16:creationId xmlns:a16="http://schemas.microsoft.com/office/drawing/2014/main" id="{D7EF92C4-04D0-4670-BAF4-29D85724825D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 rot="16200000">
              <a:off x="1546408" y="3274108"/>
              <a:ext cx="85972" cy="95843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98" name="Image 197">
              <a:extLst>
                <a:ext uri="{FF2B5EF4-FFF2-40B4-BE49-F238E27FC236}">
                  <a16:creationId xmlns:a16="http://schemas.microsoft.com/office/drawing/2014/main" id="{F7EFEC4E-22F5-43BE-A5FF-4D8D1118372B}"/>
                </a:ext>
              </a:extLst>
            </p:cNvPr>
            <p:cNvPicPr>
              <a:picLocks noChangeAspect="1"/>
            </p:cNvPicPr>
            <p:nvPr>
              <p:custDataLst>
                <p:tags r:id="rId29"/>
              </p:custDataLst>
            </p:nvPr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60341" y="3224069"/>
              <a:ext cx="185122" cy="195921"/>
            </a:xfrm>
            <a:prstGeom prst="rect">
              <a:avLst/>
            </a:prstGeom>
          </p:spPr>
        </p:pic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E2F40D1E-E76C-495C-BB9E-8B982F7F3F7B}"/>
                </a:ext>
              </a:extLst>
            </p:cNvPr>
            <p:cNvGrpSpPr/>
            <p:nvPr/>
          </p:nvGrpSpPr>
          <p:grpSpPr>
            <a:xfrm>
              <a:off x="1007418" y="3987263"/>
              <a:ext cx="277715" cy="169572"/>
              <a:chOff x="1007418" y="3727901"/>
              <a:chExt cx="277715" cy="169572"/>
            </a:xfrm>
          </p:grpSpPr>
          <p:sp>
            <p:nvSpPr>
              <p:cNvPr id="196" name="Triangle isocèle 195">
                <a:extLst>
                  <a:ext uri="{FF2B5EF4-FFF2-40B4-BE49-F238E27FC236}">
                    <a16:creationId xmlns:a16="http://schemas.microsoft.com/office/drawing/2014/main" id="{198C3B06-877F-4F98-8545-F0364C5A073D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 rot="5400000">
                <a:off x="1194226" y="3764766"/>
                <a:ext cx="85972" cy="95843"/>
              </a:xfrm>
              <a:prstGeom prst="triangle">
                <a:avLst/>
              </a:prstGeom>
              <a:solidFill>
                <a:srgbClr val="2DE0F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99" name="Image 198">
                <a:extLst>
                  <a:ext uri="{FF2B5EF4-FFF2-40B4-BE49-F238E27FC236}">
                    <a16:creationId xmlns:a16="http://schemas.microsoft.com/office/drawing/2014/main" id="{10349169-60B4-4E9B-BDEF-E3351E71E54C}"/>
                  </a:ext>
                </a:extLst>
              </p:cNvPr>
              <p:cNvPicPr>
                <a:picLocks noChangeAspect="1"/>
              </p:cNvPicPr>
              <p:nvPr>
                <p:custDataLst>
                  <p:tags r:id="rId32"/>
                </p:custDataLst>
              </p:nvPr>
            </p:nvPicPr>
            <p:blipFill>
              <a:blip r:embed="rId3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07418" y="3727901"/>
                <a:ext cx="152994" cy="169572"/>
              </a:xfrm>
              <a:prstGeom prst="rect">
                <a:avLst/>
              </a:prstGeom>
            </p:spPr>
          </p:pic>
        </p:grp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4EE12544-2731-4D8D-9A71-30332FBD6267}"/>
                </a:ext>
              </a:extLst>
            </p:cNvPr>
            <p:cNvSpPr txBox="1"/>
            <p:nvPr/>
          </p:nvSpPr>
          <p:spPr>
            <a:xfrm>
              <a:off x="2098707" y="3557563"/>
              <a:ext cx="360000" cy="33855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>
                  <a:solidFill>
                    <a:schemeClr val="bg1"/>
                  </a:solidFill>
                  <a:latin typeface="Franklin Gothic Book" panose="020B0503020102020204" pitchFamily="34" charset="0"/>
                </a:rPr>
                <a:t>x</a:t>
              </a:r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825FD79C-4E2D-4538-A70E-3782928F5103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1989997" y="3271716"/>
              <a:ext cx="5774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i="1">
                  <a:latin typeface="Franklin Gothic Book" panose="020B0503020102020204" pitchFamily="34" charset="0"/>
                </a:rPr>
                <a:t>Enjeu</a:t>
              </a:r>
            </a:p>
          </p:txBody>
        </p:sp>
        <p:pic>
          <p:nvPicPr>
            <p:cNvPr id="95" name="Image 94">
              <a:extLst>
                <a:ext uri="{FF2B5EF4-FFF2-40B4-BE49-F238E27FC236}">
                  <a16:creationId xmlns:a16="http://schemas.microsoft.com/office/drawing/2014/main" id="{8F43AA2D-69D3-4C95-AEE1-DEA0A65C24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36623" y="2507314"/>
              <a:ext cx="152994" cy="169572"/>
            </a:xfrm>
            <a:prstGeom prst="rect">
              <a:avLst/>
            </a:prstGeom>
          </p:spPr>
        </p:pic>
        <p:pic>
          <p:nvPicPr>
            <p:cNvPr id="98" name="Image 97">
              <a:extLst>
                <a:ext uri="{FF2B5EF4-FFF2-40B4-BE49-F238E27FC236}">
                  <a16:creationId xmlns:a16="http://schemas.microsoft.com/office/drawing/2014/main" id="{422BA931-3C26-4DF1-AF8F-DA7F6ABB71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46859" y="2512999"/>
              <a:ext cx="185122" cy="195921"/>
            </a:xfrm>
            <a:prstGeom prst="rect">
              <a:avLst/>
            </a:prstGeom>
          </p:spPr>
        </p:pic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DB51A48-36C5-4A39-9045-2092785B4290}"/>
              </a:ext>
            </a:extLst>
          </p:cNvPr>
          <p:cNvGrpSpPr/>
          <p:nvPr/>
        </p:nvGrpSpPr>
        <p:grpSpPr>
          <a:xfrm>
            <a:off x="386160" y="1007235"/>
            <a:ext cx="9391376" cy="1840407"/>
            <a:chOff x="386160" y="675214"/>
            <a:chExt cx="9391376" cy="1840407"/>
          </a:xfrm>
        </p:grpSpPr>
        <p:cxnSp>
          <p:nvCxnSpPr>
            <p:cNvPr id="230" name="Connecteur droit 229">
              <a:extLst>
                <a:ext uri="{FF2B5EF4-FFF2-40B4-BE49-F238E27FC236}">
                  <a16:creationId xmlns:a16="http://schemas.microsoft.com/office/drawing/2014/main" id="{90E4E5BB-F8C3-4680-835A-A1EFD6F226FC}"/>
                </a:ext>
              </a:extLst>
            </p:cNvPr>
            <p:cNvCxnSpPr>
              <a:cxnSpLocks/>
            </p:cNvCxnSpPr>
            <p:nvPr>
              <p:custDataLst>
                <p:tags r:id="rId6"/>
              </p:custDataLst>
            </p:nvPr>
          </p:nvCxnSpPr>
          <p:spPr>
            <a:xfrm>
              <a:off x="702091" y="2434432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Connecteur droit 230">
              <a:extLst>
                <a:ext uri="{FF2B5EF4-FFF2-40B4-BE49-F238E27FC236}">
                  <a16:creationId xmlns:a16="http://schemas.microsoft.com/office/drawing/2014/main" id="{210FC4B0-8214-40D2-AD8F-F2ADD791DCA2}"/>
                </a:ext>
              </a:extLst>
            </p:cNvPr>
            <p:cNvCxnSpPr>
              <a:cxnSpLocks/>
            </p:cNvCxnSpPr>
            <p:nvPr>
              <p:custDataLst>
                <p:tags r:id="rId7"/>
              </p:custDataLst>
            </p:nvPr>
          </p:nvCxnSpPr>
          <p:spPr>
            <a:xfrm>
              <a:off x="702091" y="2037483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Connecteur droit 231">
              <a:extLst>
                <a:ext uri="{FF2B5EF4-FFF2-40B4-BE49-F238E27FC236}">
                  <a16:creationId xmlns:a16="http://schemas.microsoft.com/office/drawing/2014/main" id="{6DE580A8-838A-4442-BBFE-E3EFF237A2DD}"/>
                </a:ext>
              </a:extLst>
            </p:cNvPr>
            <p:cNvCxnSpPr>
              <a:cxnSpLocks/>
            </p:cNvCxnSpPr>
            <p:nvPr>
              <p:custDataLst>
                <p:tags r:id="rId8"/>
              </p:custDataLst>
            </p:nvPr>
          </p:nvCxnSpPr>
          <p:spPr>
            <a:xfrm>
              <a:off x="702091" y="1700808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Connecteur droit 232">
              <a:extLst>
                <a:ext uri="{FF2B5EF4-FFF2-40B4-BE49-F238E27FC236}">
                  <a16:creationId xmlns:a16="http://schemas.microsoft.com/office/drawing/2014/main" id="{18D60B55-186D-48CC-8E52-7B66A6C2E9A5}"/>
                </a:ext>
              </a:extLst>
            </p:cNvPr>
            <p:cNvCxnSpPr>
              <a:cxnSpLocks/>
            </p:cNvCxnSpPr>
            <p:nvPr>
              <p:custDataLst>
                <p:tags r:id="rId9"/>
              </p:custDataLst>
            </p:nvPr>
          </p:nvCxnSpPr>
          <p:spPr>
            <a:xfrm>
              <a:off x="702091" y="1325252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4" name="ZoneTexte 233">
              <a:extLst>
                <a:ext uri="{FF2B5EF4-FFF2-40B4-BE49-F238E27FC236}">
                  <a16:creationId xmlns:a16="http://schemas.microsoft.com/office/drawing/2014/main" id="{4B79FA60-C80A-4C9C-9FC7-3E3604B3752C}"/>
                </a:ext>
              </a:extLst>
            </p:cNvPr>
            <p:cNvSpPr txBox="1"/>
            <p:nvPr>
              <p:custDataLst>
                <p:tags r:id="rId10"/>
              </p:custDataLst>
            </p:nvPr>
          </p:nvSpPr>
          <p:spPr>
            <a:xfrm>
              <a:off x="6183248" y="855762"/>
              <a:ext cx="35942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>
                  <a:solidFill>
                    <a:srgbClr val="0070C0"/>
                  </a:solidFill>
                  <a:latin typeface="Franklin Gothic Book" panose="020B0503020102020204" pitchFamily="34" charset="0"/>
                </a:rPr>
                <a:t>Compétences des équipes sur les outils numériques</a:t>
              </a:r>
            </a:p>
          </p:txBody>
        </p:sp>
        <p:sp>
          <p:nvSpPr>
            <p:cNvPr id="235" name="ZoneTexte 234">
              <a:extLst>
                <a:ext uri="{FF2B5EF4-FFF2-40B4-BE49-F238E27FC236}">
                  <a16:creationId xmlns:a16="http://schemas.microsoft.com/office/drawing/2014/main" id="{A581070C-3F3C-4844-9797-EF43992322AD}"/>
                </a:ext>
              </a:extLst>
            </p:cNvPr>
            <p:cNvSpPr txBox="1"/>
            <p:nvPr>
              <p:custDataLst>
                <p:tags r:id="rId11"/>
              </p:custDataLst>
            </p:nvPr>
          </p:nvSpPr>
          <p:spPr>
            <a:xfrm>
              <a:off x="2853473" y="855762"/>
              <a:ext cx="31192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>
                  <a:solidFill>
                    <a:srgbClr val="2DE0F3"/>
                  </a:solidFill>
                  <a:latin typeface="Franklin Gothic Book" panose="020B0503020102020204" pitchFamily="34" charset="0"/>
                </a:rPr>
                <a:t>Outils numériques utilisés dans l’entreprise</a:t>
              </a:r>
            </a:p>
          </p:txBody>
        </p:sp>
        <p:sp>
          <p:nvSpPr>
            <p:cNvPr id="236" name="Rectangle : coins arrondis 235">
              <a:extLst>
                <a:ext uri="{FF2B5EF4-FFF2-40B4-BE49-F238E27FC236}">
                  <a16:creationId xmlns:a16="http://schemas.microsoft.com/office/drawing/2014/main" id="{6C23B789-4F60-4297-BDF7-BF28B70701FF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6360392" y="1147621"/>
              <a:ext cx="3240000" cy="1368000"/>
            </a:xfrm>
            <a:prstGeom prst="roundRect">
              <a:avLst>
                <a:gd name="adj" fmla="val 163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fr-CA" sz="1000" i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rPr>
                <a:t>Synthétiser les éléments présents dans la matrice Excel de diagnostic</a:t>
              </a:r>
              <a:endParaRPr lang="fr-FR" sz="1000" i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endParaRPr>
            </a:p>
          </p:txBody>
        </p:sp>
        <p:sp>
          <p:nvSpPr>
            <p:cNvPr id="237" name="Rectangle : coins arrondis 236">
              <a:extLst>
                <a:ext uri="{FF2B5EF4-FFF2-40B4-BE49-F238E27FC236}">
                  <a16:creationId xmlns:a16="http://schemas.microsoft.com/office/drawing/2014/main" id="{DD1E4D15-93A8-4A1D-8DA5-2145282D2DD1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793120" y="1147621"/>
              <a:ext cx="3240000" cy="1368000"/>
            </a:xfrm>
            <a:prstGeom prst="roundRect">
              <a:avLst>
                <a:gd name="adj" fmla="val 358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fr-CA" sz="1000" i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rPr>
                <a:t>Synthétiser les éléments présents dans la matrice Excel de diagnostic</a:t>
              </a:r>
              <a:endParaRPr lang="fr-FR" sz="1000" i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endParaRPr>
            </a:p>
          </p:txBody>
        </p:sp>
        <p:grpSp>
          <p:nvGrpSpPr>
            <p:cNvPr id="238" name="Groupe 237">
              <a:extLst>
                <a:ext uri="{FF2B5EF4-FFF2-40B4-BE49-F238E27FC236}">
                  <a16:creationId xmlns:a16="http://schemas.microsoft.com/office/drawing/2014/main" id="{A0BE8A64-666E-4733-8AAC-833744C42E5F}"/>
                </a:ext>
              </a:extLst>
            </p:cNvPr>
            <p:cNvGrpSpPr/>
            <p:nvPr>
              <p:custDataLst>
                <p:tags r:id="rId14"/>
              </p:custDataLst>
            </p:nvPr>
          </p:nvGrpSpPr>
          <p:grpSpPr>
            <a:xfrm>
              <a:off x="386160" y="1226656"/>
              <a:ext cx="432991" cy="1266538"/>
              <a:chOff x="3270639" y="786453"/>
              <a:chExt cx="432991" cy="1637856"/>
            </a:xfrm>
          </p:grpSpPr>
          <p:sp>
            <p:nvSpPr>
              <p:cNvPr id="247" name="Rectangle : coins arrondis 246">
                <a:extLst>
                  <a:ext uri="{FF2B5EF4-FFF2-40B4-BE49-F238E27FC236}">
                    <a16:creationId xmlns:a16="http://schemas.microsoft.com/office/drawing/2014/main" id="{E3B9DAF9-AB30-431F-AFCD-E97802F920E9}"/>
                  </a:ext>
                </a:extLst>
              </p:cNvPr>
              <p:cNvSpPr/>
              <p:nvPr/>
            </p:nvSpPr>
            <p:spPr>
              <a:xfrm>
                <a:off x="3270639" y="2209901"/>
                <a:ext cx="432991" cy="21440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0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  <p:sp>
            <p:nvSpPr>
              <p:cNvPr id="248" name="Rectangle : coins arrondis 247">
                <a:extLst>
                  <a:ext uri="{FF2B5EF4-FFF2-40B4-BE49-F238E27FC236}">
                    <a16:creationId xmlns:a16="http://schemas.microsoft.com/office/drawing/2014/main" id="{240E7CBD-02BB-4843-ADA8-8DBA9F351BCC}"/>
                  </a:ext>
                </a:extLst>
              </p:cNvPr>
              <p:cNvSpPr/>
              <p:nvPr/>
            </p:nvSpPr>
            <p:spPr>
              <a:xfrm>
                <a:off x="3270639" y="1703296"/>
                <a:ext cx="432991" cy="21440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1</a:t>
                </a:r>
              </a:p>
            </p:txBody>
          </p:sp>
          <p:sp>
            <p:nvSpPr>
              <p:cNvPr id="249" name="Rectangle : coins arrondis 248">
                <a:extLst>
                  <a:ext uri="{FF2B5EF4-FFF2-40B4-BE49-F238E27FC236}">
                    <a16:creationId xmlns:a16="http://schemas.microsoft.com/office/drawing/2014/main" id="{A340268A-89DF-4A67-8CE7-F0E3D34EAFBF}"/>
                  </a:ext>
                </a:extLst>
              </p:cNvPr>
              <p:cNvSpPr/>
              <p:nvPr/>
            </p:nvSpPr>
            <p:spPr>
              <a:xfrm>
                <a:off x="3270639" y="1279070"/>
                <a:ext cx="432991" cy="214409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2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  <p:sp>
            <p:nvSpPr>
              <p:cNvPr id="250" name="Rectangle : coins arrondis 249">
                <a:extLst>
                  <a:ext uri="{FF2B5EF4-FFF2-40B4-BE49-F238E27FC236}">
                    <a16:creationId xmlns:a16="http://schemas.microsoft.com/office/drawing/2014/main" id="{5CF16C9E-D5B8-4F23-8B8D-6A9115AE18AE}"/>
                  </a:ext>
                </a:extLst>
              </p:cNvPr>
              <p:cNvSpPr/>
              <p:nvPr/>
            </p:nvSpPr>
            <p:spPr>
              <a:xfrm>
                <a:off x="3270639" y="786453"/>
                <a:ext cx="432991" cy="214409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3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</p:grpSp>
        <p:sp>
          <p:nvSpPr>
            <p:cNvPr id="245" name="ZoneTexte 244">
              <a:extLst>
                <a:ext uri="{FF2B5EF4-FFF2-40B4-BE49-F238E27FC236}">
                  <a16:creationId xmlns:a16="http://schemas.microsoft.com/office/drawing/2014/main" id="{D16EA1CD-153F-46F0-8A8F-1BABE212A9A5}"/>
                </a:ext>
              </a:extLst>
            </p:cNvPr>
            <p:cNvSpPr txBox="1"/>
            <p:nvPr/>
          </p:nvSpPr>
          <p:spPr>
            <a:xfrm>
              <a:off x="438170" y="836712"/>
              <a:ext cx="194421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rPr>
                <a:t>REALISER LES ETUDES</a:t>
              </a:r>
            </a:p>
          </p:txBody>
        </p:sp>
        <p:sp>
          <p:nvSpPr>
            <p:cNvPr id="246" name="Rectangle : avec coins rognés en haut 245">
              <a:extLst>
                <a:ext uri="{FF2B5EF4-FFF2-40B4-BE49-F238E27FC236}">
                  <a16:creationId xmlns:a16="http://schemas.microsoft.com/office/drawing/2014/main" id="{5388D912-9EB1-451B-B473-53DE2D371D0A}"/>
                </a:ext>
              </a:extLst>
            </p:cNvPr>
            <p:cNvSpPr/>
            <p:nvPr/>
          </p:nvSpPr>
          <p:spPr>
            <a:xfrm>
              <a:off x="1280593" y="1121822"/>
              <a:ext cx="261388" cy="1316959"/>
            </a:xfrm>
            <a:prstGeom prst="snip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  <a:lumMod val="86000"/>
                  </a:schemeClr>
                </a:gs>
                <a:gs pos="50000">
                  <a:schemeClr val="accent1">
                    <a:lumMod val="60000"/>
                    <a:lumOff val="40000"/>
                    <a:tint val="44500"/>
                    <a:satMod val="160000"/>
                  </a:schemeClr>
                </a:gs>
                <a:gs pos="100000">
                  <a:schemeClr val="accent1">
                    <a:lumMod val="60000"/>
                    <a:lumOff val="40000"/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Franklin Gothic Book" panose="020B0503020102020204" pitchFamily="34" charset="0"/>
              </a:endParaRPr>
            </a:p>
          </p:txBody>
        </p:sp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32DDF476-55B5-485C-A82F-3D54E3883EED}"/>
                </a:ext>
              </a:extLst>
            </p:cNvPr>
            <p:cNvGrpSpPr/>
            <p:nvPr>
              <p:custDataLst>
                <p:tags r:id="rId15"/>
              </p:custDataLst>
            </p:nvPr>
          </p:nvGrpSpPr>
          <p:grpSpPr>
            <a:xfrm>
              <a:off x="1541472" y="1504832"/>
              <a:ext cx="303991" cy="195921"/>
              <a:chOff x="1541472" y="1739091"/>
              <a:chExt cx="303991" cy="195921"/>
            </a:xfrm>
          </p:grpSpPr>
          <p:sp>
            <p:nvSpPr>
              <p:cNvPr id="242" name="Triangle isocèle 241">
                <a:extLst>
                  <a:ext uri="{FF2B5EF4-FFF2-40B4-BE49-F238E27FC236}">
                    <a16:creationId xmlns:a16="http://schemas.microsoft.com/office/drawing/2014/main" id="{13F3A028-91B2-4347-A647-36B7F872423F}"/>
                  </a:ext>
                </a:extLst>
              </p:cNvPr>
              <p:cNvSpPr/>
              <p:nvPr/>
            </p:nvSpPr>
            <p:spPr>
              <a:xfrm rot="16200000">
                <a:off x="1546408" y="1804185"/>
                <a:ext cx="85972" cy="95843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243" name="Image 242">
                <a:extLst>
                  <a:ext uri="{FF2B5EF4-FFF2-40B4-BE49-F238E27FC236}">
                    <a16:creationId xmlns:a16="http://schemas.microsoft.com/office/drawing/2014/main" id="{11459391-A41E-4AF6-9447-3F0E1F7BBB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660341" y="1739091"/>
                <a:ext cx="185122" cy="195921"/>
              </a:xfrm>
              <a:prstGeom prst="rect">
                <a:avLst/>
              </a:prstGeom>
            </p:spPr>
          </p:pic>
        </p:grpSp>
        <p:grpSp>
          <p:nvGrpSpPr>
            <p:cNvPr id="2" name="Groupe 1">
              <a:extLst>
                <a:ext uri="{FF2B5EF4-FFF2-40B4-BE49-F238E27FC236}">
                  <a16:creationId xmlns:a16="http://schemas.microsoft.com/office/drawing/2014/main" id="{7DEEB8AB-8649-4F76-B12D-0C03FFD5607A}"/>
                </a:ext>
              </a:extLst>
            </p:cNvPr>
            <p:cNvGrpSpPr/>
            <p:nvPr>
              <p:custDataLst>
                <p:tags r:id="rId16"/>
              </p:custDataLst>
            </p:nvPr>
          </p:nvGrpSpPr>
          <p:grpSpPr>
            <a:xfrm>
              <a:off x="1007418" y="1886169"/>
              <a:ext cx="277715" cy="169572"/>
              <a:chOff x="1007418" y="1874132"/>
              <a:chExt cx="277715" cy="169572"/>
            </a:xfrm>
          </p:grpSpPr>
          <p:sp>
            <p:nvSpPr>
              <p:cNvPr id="241" name="Triangle isocèle 240">
                <a:extLst>
                  <a:ext uri="{FF2B5EF4-FFF2-40B4-BE49-F238E27FC236}">
                    <a16:creationId xmlns:a16="http://schemas.microsoft.com/office/drawing/2014/main" id="{6A434866-E609-4182-A021-685559CFF4B1}"/>
                  </a:ext>
                </a:extLst>
              </p:cNvPr>
              <p:cNvSpPr/>
              <p:nvPr/>
            </p:nvSpPr>
            <p:spPr>
              <a:xfrm rot="5400000">
                <a:off x="1194226" y="1905948"/>
                <a:ext cx="85972" cy="95843"/>
              </a:xfrm>
              <a:prstGeom prst="triangle">
                <a:avLst/>
              </a:prstGeom>
              <a:solidFill>
                <a:srgbClr val="2DE0F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244" name="Image 243">
                <a:extLst>
                  <a:ext uri="{FF2B5EF4-FFF2-40B4-BE49-F238E27FC236}">
                    <a16:creationId xmlns:a16="http://schemas.microsoft.com/office/drawing/2014/main" id="{B1F9988F-DE59-4A5C-B058-BB107366AC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07418" y="1874132"/>
                <a:ext cx="152994" cy="169572"/>
              </a:xfrm>
              <a:prstGeom prst="rect">
                <a:avLst/>
              </a:prstGeom>
            </p:spPr>
          </p:pic>
        </p:grp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ECDA4BA2-5C72-400D-BC7B-9D365C39F509}"/>
                </a:ext>
              </a:extLst>
            </p:cNvPr>
            <p:cNvSpPr txBox="1"/>
            <p:nvPr/>
          </p:nvSpPr>
          <p:spPr>
            <a:xfrm>
              <a:off x="2098707" y="1654007"/>
              <a:ext cx="360000" cy="33855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>
                  <a:solidFill>
                    <a:schemeClr val="bg1"/>
                  </a:solidFill>
                  <a:latin typeface="Franklin Gothic Book" panose="020B0503020102020204" pitchFamily="34" charset="0"/>
                </a:rPr>
                <a:t>x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A33554F-B64A-4BB6-AC32-A5FB8A8077AB}"/>
                </a:ext>
              </a:extLst>
            </p:cNvPr>
            <p:cNvSpPr txBox="1"/>
            <p:nvPr>
              <p:custDataLst>
                <p:tags r:id="rId17"/>
              </p:custDataLst>
            </p:nvPr>
          </p:nvSpPr>
          <p:spPr>
            <a:xfrm>
              <a:off x="1989997" y="1368160"/>
              <a:ext cx="5774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i="1">
                  <a:latin typeface="Franklin Gothic Book" panose="020B0503020102020204" pitchFamily="34" charset="0"/>
                </a:rPr>
                <a:t>Enjeu</a:t>
              </a:r>
            </a:p>
          </p:txBody>
        </p:sp>
        <p:pic>
          <p:nvPicPr>
            <p:cNvPr id="97" name="Image 96">
              <a:extLst>
                <a:ext uri="{FF2B5EF4-FFF2-40B4-BE49-F238E27FC236}">
                  <a16:creationId xmlns:a16="http://schemas.microsoft.com/office/drawing/2014/main" id="{E73A5FBB-711A-42D6-8FC0-E78E3B7197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46859" y="675214"/>
              <a:ext cx="185122" cy="195921"/>
            </a:xfrm>
            <a:prstGeom prst="rect">
              <a:avLst/>
            </a:prstGeom>
          </p:spPr>
        </p:pic>
        <p:pic>
          <p:nvPicPr>
            <p:cNvPr id="99" name="Image 98">
              <a:extLst>
                <a:ext uri="{FF2B5EF4-FFF2-40B4-BE49-F238E27FC236}">
                  <a16:creationId xmlns:a16="http://schemas.microsoft.com/office/drawing/2014/main" id="{1AB60C85-CBCC-400B-BD27-05F75D79B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36623" y="688388"/>
              <a:ext cx="152994" cy="169572"/>
            </a:xfrm>
            <a:prstGeom prst="rect">
              <a:avLst/>
            </a:prstGeom>
          </p:spPr>
        </p:pic>
      </p:grpSp>
      <p:sp>
        <p:nvSpPr>
          <p:cNvPr id="101" name="ZoneTexte 100">
            <a:extLst>
              <a:ext uri="{FF2B5EF4-FFF2-40B4-BE49-F238E27FC236}">
                <a16:creationId xmlns:a16="http://schemas.microsoft.com/office/drawing/2014/main" id="{F03C8492-DC81-4C6A-8EA7-615A6229AE4A}"/>
              </a:ext>
            </a:extLst>
          </p:cNvPr>
          <p:cNvSpPr txBox="1"/>
          <p:nvPr/>
        </p:nvSpPr>
        <p:spPr>
          <a:xfrm>
            <a:off x="590411" y="1747144"/>
            <a:ext cx="1548033" cy="83099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>
                <a:solidFill>
                  <a:schemeClr val="accent1"/>
                </a:solidFill>
              </a:rPr>
              <a:t>Graphique à adapter en fonction des résultats du diagnostic</a:t>
            </a:r>
          </a:p>
        </p:txBody>
      </p:sp>
      <p:sp>
        <p:nvSpPr>
          <p:cNvPr id="102" name="ZoneTexte 101">
            <a:extLst>
              <a:ext uri="{FF2B5EF4-FFF2-40B4-BE49-F238E27FC236}">
                <a16:creationId xmlns:a16="http://schemas.microsoft.com/office/drawing/2014/main" id="{721F21A3-BD1E-4A22-93F9-45D4ED781FB7}"/>
              </a:ext>
            </a:extLst>
          </p:cNvPr>
          <p:cNvSpPr txBox="1"/>
          <p:nvPr/>
        </p:nvSpPr>
        <p:spPr>
          <a:xfrm>
            <a:off x="590411" y="3880796"/>
            <a:ext cx="1548033" cy="83099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>
                <a:solidFill>
                  <a:schemeClr val="accent1"/>
                </a:solidFill>
              </a:rPr>
              <a:t>Graphique à adapter en fonction des résultats du diagnostic</a:t>
            </a:r>
          </a:p>
        </p:txBody>
      </p:sp>
      <p:grpSp>
        <p:nvGrpSpPr>
          <p:cNvPr id="61" name="Groupe 60">
            <a:extLst>
              <a:ext uri="{FF2B5EF4-FFF2-40B4-BE49-F238E27FC236}">
                <a16:creationId xmlns:a16="http://schemas.microsoft.com/office/drawing/2014/main" id="{E41358F6-0D74-47B7-88C3-33782DC62345}"/>
              </a:ext>
            </a:extLst>
          </p:cNvPr>
          <p:cNvGrpSpPr/>
          <p:nvPr/>
        </p:nvGrpSpPr>
        <p:grpSpPr>
          <a:xfrm>
            <a:off x="2769354" y="5305513"/>
            <a:ext cx="4367293" cy="931799"/>
            <a:chOff x="2138444" y="5305513"/>
            <a:chExt cx="4367293" cy="931799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F0D08C5D-E4B6-4FA2-BD9A-E8AAC774FFB2}"/>
                </a:ext>
              </a:extLst>
            </p:cNvPr>
            <p:cNvSpPr/>
            <p:nvPr/>
          </p:nvSpPr>
          <p:spPr>
            <a:xfrm>
              <a:off x="2138444" y="5305513"/>
              <a:ext cx="4326724" cy="931799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3" name="Rectangle : coins arrondis 62">
              <a:extLst>
                <a:ext uri="{FF2B5EF4-FFF2-40B4-BE49-F238E27FC236}">
                  <a16:creationId xmlns:a16="http://schemas.microsoft.com/office/drawing/2014/main" id="{FE574253-546E-474D-8B20-A979FDDA3F12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3796574" y="5677176"/>
              <a:ext cx="2709163" cy="16957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spcBef>
                  <a:spcPts val="300"/>
                </a:spcBef>
              </a:pPr>
              <a:r>
                <a:rPr lang="fr-FR" sz="900" b="1" i="1" cap="small">
                  <a:solidFill>
                    <a:schemeClr val="accent1"/>
                  </a:solidFill>
                  <a:latin typeface="Franklin Gothic Book" panose="020B0503020102020204" pitchFamily="34" charset="0"/>
                </a:rPr>
                <a:t>Échelle de notation – Niveaux de maturité de l’enjeu</a:t>
              </a:r>
            </a:p>
            <a:p>
              <a:pPr>
                <a:spcBef>
                  <a:spcPts val="300"/>
                </a:spcBef>
              </a:pPr>
              <a:r>
                <a:rPr lang="fr-FR" sz="800" b="1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Niveau 0 :</a:t>
              </a:r>
              <a:r>
                <a:rPr lang="fr-FR" sz="8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 utilisation du papier &amp; pas de maîtrise ; </a:t>
              </a:r>
            </a:p>
            <a:p>
              <a:pPr>
                <a:spcBef>
                  <a:spcPts val="300"/>
                </a:spcBef>
              </a:pPr>
              <a:r>
                <a:rPr lang="fr-FR" sz="800" b="1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Niveau 1 :</a:t>
              </a:r>
              <a:r>
                <a:rPr lang="fr-FR" sz="8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 outils de bureautique &amp; faible maîtrise ; </a:t>
              </a:r>
            </a:p>
            <a:p>
              <a:pPr>
                <a:spcBef>
                  <a:spcPts val="300"/>
                </a:spcBef>
              </a:pPr>
              <a:r>
                <a:rPr lang="fr-FR" sz="800" b="1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Niveau 2 :  </a:t>
              </a:r>
              <a:r>
                <a:rPr lang="fr-FR" sz="8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application dédiée &amp; bonne maîtrise ; </a:t>
              </a:r>
            </a:p>
            <a:p>
              <a:pPr>
                <a:spcBef>
                  <a:spcPts val="300"/>
                </a:spcBef>
              </a:pPr>
              <a:r>
                <a:rPr lang="fr-FR" sz="800" b="1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Niveau 3 : </a:t>
              </a:r>
              <a:r>
                <a:rPr lang="fr-FR" sz="8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solution avancée &amp; maîtrise importante</a:t>
              </a:r>
            </a:p>
          </p:txBody>
        </p:sp>
        <p:grpSp>
          <p:nvGrpSpPr>
            <p:cNvPr id="64" name="Groupe 63">
              <a:extLst>
                <a:ext uri="{FF2B5EF4-FFF2-40B4-BE49-F238E27FC236}">
                  <a16:creationId xmlns:a16="http://schemas.microsoft.com/office/drawing/2014/main" id="{7B7A6774-8E64-4674-88A2-3B73C64EA147}"/>
                </a:ext>
              </a:extLst>
            </p:cNvPr>
            <p:cNvGrpSpPr/>
            <p:nvPr/>
          </p:nvGrpSpPr>
          <p:grpSpPr>
            <a:xfrm>
              <a:off x="2138444" y="5355577"/>
              <a:ext cx="1825628" cy="759375"/>
              <a:chOff x="6511748" y="5355577"/>
              <a:chExt cx="1825628" cy="759375"/>
            </a:xfrm>
          </p:grpSpPr>
          <p:pic>
            <p:nvPicPr>
              <p:cNvPr id="65" name="Image 64">
                <a:extLst>
                  <a:ext uri="{FF2B5EF4-FFF2-40B4-BE49-F238E27FC236}">
                    <a16:creationId xmlns:a16="http://schemas.microsoft.com/office/drawing/2014/main" id="{BE3163D0-1614-4EB4-AE74-A81DFF9E18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625248" y="5589240"/>
                <a:ext cx="152994" cy="169572"/>
              </a:xfrm>
              <a:prstGeom prst="rect">
                <a:avLst/>
              </a:prstGeom>
            </p:spPr>
          </p:pic>
          <p:pic>
            <p:nvPicPr>
              <p:cNvPr id="66" name="Image 65">
                <a:extLst>
                  <a:ext uri="{FF2B5EF4-FFF2-40B4-BE49-F238E27FC236}">
                    <a16:creationId xmlns:a16="http://schemas.microsoft.com/office/drawing/2014/main" id="{A8EFA202-F8C2-412C-AFD5-C944D7E8C7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609184" y="5919031"/>
                <a:ext cx="185122" cy="195921"/>
              </a:xfrm>
              <a:prstGeom prst="rect">
                <a:avLst/>
              </a:prstGeom>
            </p:spPr>
          </p:pic>
          <p:sp>
            <p:nvSpPr>
              <p:cNvPr id="67" name="Rectangle : coins arrondis 66">
                <a:extLst>
                  <a:ext uri="{FF2B5EF4-FFF2-40B4-BE49-F238E27FC236}">
                    <a16:creationId xmlns:a16="http://schemas.microsoft.com/office/drawing/2014/main" id="{BCD8A828-73B5-4DC0-9909-ED0B47B4C7F7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6818811" y="5592391"/>
                <a:ext cx="1078499" cy="169571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spcBef>
                    <a:spcPts val="300"/>
                  </a:spcBef>
                </a:pPr>
                <a:r>
                  <a:rPr lang="fr-FR" sz="800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Maturité des outils</a:t>
                </a:r>
              </a:p>
            </p:txBody>
          </p:sp>
          <p:sp>
            <p:nvSpPr>
              <p:cNvPr id="68" name="Rectangle : coins arrondis 67">
                <a:extLst>
                  <a:ext uri="{FF2B5EF4-FFF2-40B4-BE49-F238E27FC236}">
                    <a16:creationId xmlns:a16="http://schemas.microsoft.com/office/drawing/2014/main" id="{87B8A1BD-FC43-4406-9CDA-BC326609AE4D}"/>
                  </a:ext>
                </a:extLst>
              </p:cNvPr>
              <p:cNvSpPr/>
              <p:nvPr>
                <p:custDataLst>
                  <p:tags r:id="rId4"/>
                </p:custDataLst>
              </p:nvPr>
            </p:nvSpPr>
            <p:spPr>
              <a:xfrm>
                <a:off x="6818811" y="5914851"/>
                <a:ext cx="1518565" cy="195921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spcBef>
                    <a:spcPts val="300"/>
                  </a:spcBef>
                </a:pPr>
                <a:r>
                  <a:rPr lang="fr-FR" sz="800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Maturité des compétences</a:t>
                </a:r>
              </a:p>
            </p:txBody>
          </p:sp>
          <p:sp>
            <p:nvSpPr>
              <p:cNvPr id="69" name="Rectangle : coins arrondis 68">
                <a:extLst>
                  <a:ext uri="{FF2B5EF4-FFF2-40B4-BE49-F238E27FC236}">
                    <a16:creationId xmlns:a16="http://schemas.microsoft.com/office/drawing/2014/main" id="{1E9A520A-C45E-46C6-B4C3-C945F4788A1C}"/>
                  </a:ext>
                </a:extLst>
              </p:cNvPr>
              <p:cNvSpPr/>
              <p:nvPr>
                <p:custDataLst>
                  <p:tags r:id="rId5"/>
                </p:custDataLst>
              </p:nvPr>
            </p:nvSpPr>
            <p:spPr>
              <a:xfrm>
                <a:off x="6511748" y="5355577"/>
                <a:ext cx="1465588" cy="169571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spcBef>
                    <a:spcPts val="300"/>
                  </a:spcBef>
                </a:pPr>
                <a:r>
                  <a:rPr lang="fr-FR" sz="900" b="1" i="1" cap="small">
                    <a:solidFill>
                      <a:schemeClr val="accent1"/>
                    </a:solidFill>
                    <a:latin typeface="Franklin Gothic Book" panose="020B0503020102020204" pitchFamily="34" charset="0"/>
                  </a:rPr>
                  <a:t>Thématique</a:t>
                </a:r>
              </a:p>
            </p:txBody>
          </p:sp>
        </p:grpSp>
      </p:grpSp>
      <p:sp>
        <p:nvSpPr>
          <p:cNvPr id="70" name="ZoneTexte 69">
            <a:extLst>
              <a:ext uri="{FF2B5EF4-FFF2-40B4-BE49-F238E27FC236}">
                <a16:creationId xmlns:a16="http://schemas.microsoft.com/office/drawing/2014/main" id="{12560239-49E0-4B91-8593-F372A46411C8}"/>
              </a:ext>
            </a:extLst>
          </p:cNvPr>
          <p:cNvSpPr txBox="1"/>
          <p:nvPr/>
        </p:nvSpPr>
        <p:spPr>
          <a:xfrm>
            <a:off x="8019172" y="131914"/>
            <a:ext cx="1399543" cy="6463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r>
              <a:rPr lang="fr-FR" sz="1200">
                <a:solidFill>
                  <a:schemeClr val="accent1"/>
                </a:solidFill>
              </a:rPr>
              <a:t>Coller ici le logo du </a:t>
            </a:r>
            <a:r>
              <a:rPr lang="fr-FR" sz="1200" err="1">
                <a:solidFill>
                  <a:schemeClr val="accent1"/>
                </a:solidFill>
              </a:rPr>
              <a:t>cofinanceur</a:t>
            </a:r>
            <a:endParaRPr lang="fr-FR" sz="12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5866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64FD5F26-32CE-48D5-859A-6912711359E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4193" y="-4510"/>
            <a:ext cx="7355227" cy="599160"/>
          </a:xfrm>
        </p:spPr>
        <p:txBody>
          <a:bodyPr>
            <a:normAutofit/>
          </a:bodyPr>
          <a:lstStyle/>
          <a:p>
            <a:r>
              <a:rPr lang="fr-FR" sz="1600" b="1">
                <a:latin typeface="Franklin Gothic Book" panose="020B0503020102020204" pitchFamily="34" charset="0"/>
              </a:rPr>
              <a:t>LES ACTIVITÉS DE GESTION (ADMINISTRATIVE, LOGISTIQUE ET SI)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F373E8AE-0E26-402F-A0E3-72906353D5EE}"/>
              </a:ext>
            </a:extLst>
          </p:cNvPr>
          <p:cNvGrpSpPr/>
          <p:nvPr/>
        </p:nvGrpSpPr>
        <p:grpSpPr>
          <a:xfrm>
            <a:off x="386160" y="3222163"/>
            <a:ext cx="9391376" cy="1857790"/>
            <a:chOff x="386160" y="2507314"/>
            <a:chExt cx="9391376" cy="1857790"/>
          </a:xfrm>
        </p:grpSpPr>
        <p:cxnSp>
          <p:nvCxnSpPr>
            <p:cNvPr id="184" name="Connecteur droit 183">
              <a:extLst>
                <a:ext uri="{FF2B5EF4-FFF2-40B4-BE49-F238E27FC236}">
                  <a16:creationId xmlns:a16="http://schemas.microsoft.com/office/drawing/2014/main" id="{96015A60-2739-47AC-B75A-96FF330CF914}"/>
                </a:ext>
              </a:extLst>
            </p:cNvPr>
            <p:cNvCxnSpPr>
              <a:cxnSpLocks/>
            </p:cNvCxnSpPr>
            <p:nvPr>
              <p:custDataLst>
                <p:tags r:id="rId18"/>
              </p:custDataLst>
            </p:nvPr>
          </p:nvCxnSpPr>
          <p:spPr>
            <a:xfrm>
              <a:off x="702091" y="4221072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Connecteur droit 184">
              <a:extLst>
                <a:ext uri="{FF2B5EF4-FFF2-40B4-BE49-F238E27FC236}">
                  <a16:creationId xmlns:a16="http://schemas.microsoft.com/office/drawing/2014/main" id="{38DDC0AE-FF15-470F-A813-EC955E56D4EA}"/>
                </a:ext>
              </a:extLst>
            </p:cNvPr>
            <p:cNvCxnSpPr>
              <a:cxnSpLocks/>
            </p:cNvCxnSpPr>
            <p:nvPr>
              <p:custDataLst>
                <p:tags r:id="rId19"/>
              </p:custDataLst>
            </p:nvPr>
          </p:nvCxnSpPr>
          <p:spPr>
            <a:xfrm>
              <a:off x="702091" y="3909393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Connecteur droit 185">
              <a:extLst>
                <a:ext uri="{FF2B5EF4-FFF2-40B4-BE49-F238E27FC236}">
                  <a16:creationId xmlns:a16="http://schemas.microsoft.com/office/drawing/2014/main" id="{719E090F-5DDA-46C2-B68D-DC9412DBF25E}"/>
                </a:ext>
              </a:extLst>
            </p:cNvPr>
            <p:cNvCxnSpPr>
              <a:cxnSpLocks/>
            </p:cNvCxnSpPr>
            <p:nvPr>
              <p:custDataLst>
                <p:tags r:id="rId20"/>
              </p:custDataLst>
            </p:nvPr>
          </p:nvCxnSpPr>
          <p:spPr>
            <a:xfrm>
              <a:off x="702091" y="3497973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Connecteur droit 186">
              <a:extLst>
                <a:ext uri="{FF2B5EF4-FFF2-40B4-BE49-F238E27FC236}">
                  <a16:creationId xmlns:a16="http://schemas.microsoft.com/office/drawing/2014/main" id="{B36C9C87-88B3-4235-8C64-12A0A4A874BD}"/>
                </a:ext>
              </a:extLst>
            </p:cNvPr>
            <p:cNvCxnSpPr>
              <a:cxnSpLocks/>
            </p:cNvCxnSpPr>
            <p:nvPr>
              <p:custDataLst>
                <p:tags r:id="rId21"/>
              </p:custDataLst>
            </p:nvPr>
          </p:nvCxnSpPr>
          <p:spPr>
            <a:xfrm>
              <a:off x="702091" y="3122417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8" name="ZoneTexte 187">
              <a:extLst>
                <a:ext uri="{FF2B5EF4-FFF2-40B4-BE49-F238E27FC236}">
                  <a16:creationId xmlns:a16="http://schemas.microsoft.com/office/drawing/2014/main" id="{C5921766-EB3E-429B-B8ED-AA52CC6537F4}"/>
                </a:ext>
              </a:extLst>
            </p:cNvPr>
            <p:cNvSpPr txBox="1"/>
            <p:nvPr>
              <p:custDataLst>
                <p:tags r:id="rId22"/>
              </p:custDataLst>
            </p:nvPr>
          </p:nvSpPr>
          <p:spPr>
            <a:xfrm>
              <a:off x="6183248" y="2706304"/>
              <a:ext cx="35942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>
                  <a:solidFill>
                    <a:srgbClr val="0070C0"/>
                  </a:solidFill>
                  <a:latin typeface="Franklin Gothic Book" panose="020B0503020102020204" pitchFamily="34" charset="0"/>
                </a:rPr>
                <a:t>Compétences des équipes sur les outils numériques</a:t>
              </a:r>
            </a:p>
          </p:txBody>
        </p:sp>
        <p:sp>
          <p:nvSpPr>
            <p:cNvPr id="189" name="ZoneTexte 188">
              <a:extLst>
                <a:ext uri="{FF2B5EF4-FFF2-40B4-BE49-F238E27FC236}">
                  <a16:creationId xmlns:a16="http://schemas.microsoft.com/office/drawing/2014/main" id="{AC00F534-34E1-4ADB-8C58-1A5D878F3D5C}"/>
                </a:ext>
              </a:extLst>
            </p:cNvPr>
            <p:cNvSpPr txBox="1"/>
            <p:nvPr>
              <p:custDataLst>
                <p:tags r:id="rId23"/>
              </p:custDataLst>
            </p:nvPr>
          </p:nvSpPr>
          <p:spPr>
            <a:xfrm>
              <a:off x="2853473" y="2706304"/>
              <a:ext cx="31192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>
                  <a:solidFill>
                    <a:srgbClr val="2DE0F3"/>
                  </a:solidFill>
                  <a:latin typeface="Franklin Gothic Book" panose="020B0503020102020204" pitchFamily="34" charset="0"/>
                </a:rPr>
                <a:t>Outils numériques utilisés dans l’entreprise</a:t>
              </a:r>
            </a:p>
          </p:txBody>
        </p:sp>
        <p:sp>
          <p:nvSpPr>
            <p:cNvPr id="190" name="Rectangle : coins arrondis 189">
              <a:extLst>
                <a:ext uri="{FF2B5EF4-FFF2-40B4-BE49-F238E27FC236}">
                  <a16:creationId xmlns:a16="http://schemas.microsoft.com/office/drawing/2014/main" id="{97648C33-2EAF-44B4-A2CC-AE8F64C1FF64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6360392" y="2964484"/>
              <a:ext cx="3240000" cy="1368000"/>
            </a:xfrm>
            <a:prstGeom prst="roundRect">
              <a:avLst>
                <a:gd name="adj" fmla="val 163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fr-CA" sz="1000" i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rPr>
                <a:t>Synthétiser les éléments présents dans la matrice Excel de diagnostic</a:t>
              </a:r>
              <a:endParaRPr lang="fr-FR" sz="1000" i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endParaRPr>
            </a:p>
          </p:txBody>
        </p:sp>
        <p:sp>
          <p:nvSpPr>
            <p:cNvPr id="191" name="Rectangle : coins arrondis 190">
              <a:extLst>
                <a:ext uri="{FF2B5EF4-FFF2-40B4-BE49-F238E27FC236}">
                  <a16:creationId xmlns:a16="http://schemas.microsoft.com/office/drawing/2014/main" id="{DB33F791-F59F-46D3-90AA-3CC909C9876A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2793120" y="2964484"/>
              <a:ext cx="3240000" cy="1368000"/>
            </a:xfrm>
            <a:prstGeom prst="roundRect">
              <a:avLst>
                <a:gd name="adj" fmla="val 358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fr-CA" sz="1000" i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rPr>
                <a:t>Synthétiser les éléments présents dans la matrice Excel de diagnostic</a:t>
              </a:r>
              <a:endParaRPr lang="fr-FR" sz="1000" i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endParaRPr>
            </a:p>
          </p:txBody>
        </p:sp>
        <p:grpSp>
          <p:nvGrpSpPr>
            <p:cNvPr id="192" name="Groupe 191">
              <a:extLst>
                <a:ext uri="{FF2B5EF4-FFF2-40B4-BE49-F238E27FC236}">
                  <a16:creationId xmlns:a16="http://schemas.microsoft.com/office/drawing/2014/main" id="{BCCC5E68-2BC9-4CA6-8653-30877A11E334}"/>
                </a:ext>
              </a:extLst>
            </p:cNvPr>
            <p:cNvGrpSpPr/>
            <p:nvPr>
              <p:custDataLst>
                <p:tags r:id="rId26"/>
              </p:custDataLst>
            </p:nvPr>
          </p:nvGrpSpPr>
          <p:grpSpPr>
            <a:xfrm>
              <a:off x="386160" y="3019826"/>
              <a:ext cx="432991" cy="1345278"/>
              <a:chOff x="3270639" y="684627"/>
              <a:chExt cx="432991" cy="1739682"/>
            </a:xfrm>
          </p:grpSpPr>
          <p:sp>
            <p:nvSpPr>
              <p:cNvPr id="202" name="Rectangle : coins arrondis 201">
                <a:extLst>
                  <a:ext uri="{FF2B5EF4-FFF2-40B4-BE49-F238E27FC236}">
                    <a16:creationId xmlns:a16="http://schemas.microsoft.com/office/drawing/2014/main" id="{36F0503D-9B56-4C3B-A75A-E091B9AE507D}"/>
                  </a:ext>
                </a:extLst>
              </p:cNvPr>
              <p:cNvSpPr/>
              <p:nvPr/>
            </p:nvSpPr>
            <p:spPr>
              <a:xfrm>
                <a:off x="3270639" y="2209901"/>
                <a:ext cx="432991" cy="21440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0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  <p:sp>
            <p:nvSpPr>
              <p:cNvPr id="203" name="Rectangle : coins arrondis 202">
                <a:extLst>
                  <a:ext uri="{FF2B5EF4-FFF2-40B4-BE49-F238E27FC236}">
                    <a16:creationId xmlns:a16="http://schemas.microsoft.com/office/drawing/2014/main" id="{A45754F7-2F87-458A-B715-0849B6F1F1CE}"/>
                  </a:ext>
                </a:extLst>
              </p:cNvPr>
              <p:cNvSpPr/>
              <p:nvPr/>
            </p:nvSpPr>
            <p:spPr>
              <a:xfrm>
                <a:off x="3270639" y="1703296"/>
                <a:ext cx="432991" cy="21440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1</a:t>
                </a:r>
              </a:p>
            </p:txBody>
          </p:sp>
          <p:sp>
            <p:nvSpPr>
              <p:cNvPr id="204" name="Rectangle : coins arrondis 203">
                <a:extLst>
                  <a:ext uri="{FF2B5EF4-FFF2-40B4-BE49-F238E27FC236}">
                    <a16:creationId xmlns:a16="http://schemas.microsoft.com/office/drawing/2014/main" id="{CF2B9E76-759F-4200-B177-9ACA90B5912E}"/>
                  </a:ext>
                </a:extLst>
              </p:cNvPr>
              <p:cNvSpPr/>
              <p:nvPr/>
            </p:nvSpPr>
            <p:spPr>
              <a:xfrm>
                <a:off x="3270639" y="1165609"/>
                <a:ext cx="432991" cy="21440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2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  <p:sp>
            <p:nvSpPr>
              <p:cNvPr id="205" name="Rectangle : coins arrondis 204">
                <a:extLst>
                  <a:ext uri="{FF2B5EF4-FFF2-40B4-BE49-F238E27FC236}">
                    <a16:creationId xmlns:a16="http://schemas.microsoft.com/office/drawing/2014/main" id="{2C576C60-BF7D-486E-9B28-828FEB99225A}"/>
                  </a:ext>
                </a:extLst>
              </p:cNvPr>
              <p:cNvSpPr/>
              <p:nvPr/>
            </p:nvSpPr>
            <p:spPr>
              <a:xfrm>
                <a:off x="3270639" y="684627"/>
                <a:ext cx="432991" cy="214409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3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</p:grpSp>
        <p:grpSp>
          <p:nvGrpSpPr>
            <p:cNvPr id="195" name="Groupe 194">
              <a:extLst>
                <a:ext uri="{FF2B5EF4-FFF2-40B4-BE49-F238E27FC236}">
                  <a16:creationId xmlns:a16="http://schemas.microsoft.com/office/drawing/2014/main" id="{906CDA30-95F8-4888-9E87-4D24391294F1}"/>
                </a:ext>
              </a:extLst>
            </p:cNvPr>
            <p:cNvGrpSpPr/>
            <p:nvPr>
              <p:custDataLst>
                <p:tags r:id="rId27"/>
              </p:custDataLst>
            </p:nvPr>
          </p:nvGrpSpPr>
          <p:grpSpPr>
            <a:xfrm>
              <a:off x="544718" y="2708622"/>
              <a:ext cx="1921129" cy="1602069"/>
              <a:chOff x="439291" y="710193"/>
              <a:chExt cx="1443373" cy="1712196"/>
            </a:xfrm>
          </p:grpSpPr>
          <p:sp>
            <p:nvSpPr>
              <p:cNvPr id="200" name="ZoneTexte 199">
                <a:extLst>
                  <a:ext uri="{FF2B5EF4-FFF2-40B4-BE49-F238E27FC236}">
                    <a16:creationId xmlns:a16="http://schemas.microsoft.com/office/drawing/2014/main" id="{F4EB6E9C-5EB9-4EBE-9D29-D2491D6A31CB}"/>
                  </a:ext>
                </a:extLst>
              </p:cNvPr>
              <p:cNvSpPr txBox="1"/>
              <p:nvPr/>
            </p:nvSpPr>
            <p:spPr>
              <a:xfrm>
                <a:off x="439291" y="710193"/>
                <a:ext cx="1443373" cy="2795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1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Franklin Gothic Book" panose="020B0503020102020204" pitchFamily="34" charset="0"/>
                  </a:rPr>
                  <a:t>MAINTENIR L’INFORMATIQUE</a:t>
                </a:r>
              </a:p>
            </p:txBody>
          </p:sp>
          <p:sp>
            <p:nvSpPr>
              <p:cNvPr id="201" name="Rectangle : avec coins rognés en haut 200">
                <a:extLst>
                  <a:ext uri="{FF2B5EF4-FFF2-40B4-BE49-F238E27FC236}">
                    <a16:creationId xmlns:a16="http://schemas.microsoft.com/office/drawing/2014/main" id="{30ABAEC8-A03B-4837-A8AF-6EC336192D57}"/>
                  </a:ext>
                </a:extLst>
              </p:cNvPr>
              <p:cNvSpPr/>
              <p:nvPr/>
            </p:nvSpPr>
            <p:spPr>
              <a:xfrm>
                <a:off x="992165" y="1014902"/>
                <a:ext cx="196385" cy="1407487"/>
              </a:xfrm>
              <a:prstGeom prst="snip2SameRect">
                <a:avLst>
                  <a:gd name="adj1" fmla="val 50000"/>
                  <a:gd name="adj2" fmla="val 0"/>
                </a:avLst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  <a:lumMod val="86000"/>
                    </a:schemeClr>
                  </a:gs>
                  <a:gs pos="50000">
                    <a:schemeClr val="accent1">
                      <a:lumMod val="60000"/>
                      <a:lumOff val="40000"/>
                      <a:tint val="44500"/>
                      <a:satMod val="160000"/>
                    </a:schemeClr>
                  </a:gs>
                  <a:gs pos="100000">
                    <a:schemeClr val="accent1">
                      <a:lumMod val="60000"/>
                      <a:lumOff val="40000"/>
                      <a:tint val="23500"/>
                      <a:satMod val="160000"/>
                    </a:schemeClr>
                  </a:gs>
                </a:gsLst>
                <a:lin ang="5400000" scaled="1"/>
                <a:tileRect/>
              </a:gra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latin typeface="Franklin Gothic Book" panose="020B0503020102020204" pitchFamily="34" charset="0"/>
                </a:endParaRPr>
              </a:p>
            </p:txBody>
          </p:sp>
        </p:grpSp>
        <p:sp>
          <p:nvSpPr>
            <p:cNvPr id="197" name="Triangle isocèle 196">
              <a:extLst>
                <a:ext uri="{FF2B5EF4-FFF2-40B4-BE49-F238E27FC236}">
                  <a16:creationId xmlns:a16="http://schemas.microsoft.com/office/drawing/2014/main" id="{D7EF92C4-04D0-4670-BAF4-29D85724825D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 rot="16200000">
              <a:off x="1546408" y="3274108"/>
              <a:ext cx="85972" cy="95843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98" name="Image 197">
              <a:extLst>
                <a:ext uri="{FF2B5EF4-FFF2-40B4-BE49-F238E27FC236}">
                  <a16:creationId xmlns:a16="http://schemas.microsoft.com/office/drawing/2014/main" id="{F7EFEC4E-22F5-43BE-A5FF-4D8D1118372B}"/>
                </a:ext>
              </a:extLst>
            </p:cNvPr>
            <p:cNvPicPr>
              <a:picLocks noChangeAspect="1"/>
            </p:cNvPicPr>
            <p:nvPr>
              <p:custDataLst>
                <p:tags r:id="rId29"/>
              </p:custDataLst>
            </p:nvPr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60341" y="3224069"/>
              <a:ext cx="185122" cy="195921"/>
            </a:xfrm>
            <a:prstGeom prst="rect">
              <a:avLst/>
            </a:prstGeom>
          </p:spPr>
        </p:pic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E2F40D1E-E76C-495C-BB9E-8B982F7F3F7B}"/>
                </a:ext>
              </a:extLst>
            </p:cNvPr>
            <p:cNvGrpSpPr/>
            <p:nvPr/>
          </p:nvGrpSpPr>
          <p:grpSpPr>
            <a:xfrm>
              <a:off x="1007418" y="3987263"/>
              <a:ext cx="277715" cy="169572"/>
              <a:chOff x="1007418" y="3727901"/>
              <a:chExt cx="277715" cy="169572"/>
            </a:xfrm>
          </p:grpSpPr>
          <p:sp>
            <p:nvSpPr>
              <p:cNvPr id="196" name="Triangle isocèle 195">
                <a:extLst>
                  <a:ext uri="{FF2B5EF4-FFF2-40B4-BE49-F238E27FC236}">
                    <a16:creationId xmlns:a16="http://schemas.microsoft.com/office/drawing/2014/main" id="{198C3B06-877F-4F98-8545-F0364C5A073D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 rot="5400000">
                <a:off x="1194226" y="3764766"/>
                <a:ext cx="85972" cy="95843"/>
              </a:xfrm>
              <a:prstGeom prst="triangle">
                <a:avLst/>
              </a:prstGeom>
              <a:solidFill>
                <a:srgbClr val="2DE0F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99" name="Image 198">
                <a:extLst>
                  <a:ext uri="{FF2B5EF4-FFF2-40B4-BE49-F238E27FC236}">
                    <a16:creationId xmlns:a16="http://schemas.microsoft.com/office/drawing/2014/main" id="{10349169-60B4-4E9B-BDEF-E3351E71E54C}"/>
                  </a:ext>
                </a:extLst>
              </p:cNvPr>
              <p:cNvPicPr>
                <a:picLocks noChangeAspect="1"/>
              </p:cNvPicPr>
              <p:nvPr>
                <p:custDataLst>
                  <p:tags r:id="rId32"/>
                </p:custDataLst>
              </p:nvPr>
            </p:nvPicPr>
            <p:blipFill>
              <a:blip r:embed="rId3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07418" y="3727901"/>
                <a:ext cx="152994" cy="169572"/>
              </a:xfrm>
              <a:prstGeom prst="rect">
                <a:avLst/>
              </a:prstGeom>
            </p:spPr>
          </p:pic>
        </p:grp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4EE12544-2731-4D8D-9A71-30332FBD6267}"/>
                </a:ext>
              </a:extLst>
            </p:cNvPr>
            <p:cNvSpPr txBox="1"/>
            <p:nvPr/>
          </p:nvSpPr>
          <p:spPr>
            <a:xfrm>
              <a:off x="2098707" y="3557563"/>
              <a:ext cx="360000" cy="33855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>
                  <a:solidFill>
                    <a:schemeClr val="bg1"/>
                  </a:solidFill>
                  <a:latin typeface="Franklin Gothic Book" panose="020B0503020102020204" pitchFamily="34" charset="0"/>
                </a:rPr>
                <a:t>x</a:t>
              </a:r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825FD79C-4E2D-4538-A70E-3782928F5103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1989997" y="3271716"/>
              <a:ext cx="5774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i="1">
                  <a:latin typeface="Franklin Gothic Book" panose="020B0503020102020204" pitchFamily="34" charset="0"/>
                </a:rPr>
                <a:t>Enjeu</a:t>
              </a:r>
            </a:p>
          </p:txBody>
        </p:sp>
        <p:pic>
          <p:nvPicPr>
            <p:cNvPr id="95" name="Image 94">
              <a:extLst>
                <a:ext uri="{FF2B5EF4-FFF2-40B4-BE49-F238E27FC236}">
                  <a16:creationId xmlns:a16="http://schemas.microsoft.com/office/drawing/2014/main" id="{8F43AA2D-69D3-4C95-AEE1-DEA0A65C24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36623" y="2507314"/>
              <a:ext cx="152994" cy="169572"/>
            </a:xfrm>
            <a:prstGeom prst="rect">
              <a:avLst/>
            </a:prstGeom>
          </p:spPr>
        </p:pic>
        <p:pic>
          <p:nvPicPr>
            <p:cNvPr id="98" name="Image 97">
              <a:extLst>
                <a:ext uri="{FF2B5EF4-FFF2-40B4-BE49-F238E27FC236}">
                  <a16:creationId xmlns:a16="http://schemas.microsoft.com/office/drawing/2014/main" id="{422BA931-3C26-4DF1-AF8F-DA7F6ABB71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46859" y="2512999"/>
              <a:ext cx="185122" cy="195921"/>
            </a:xfrm>
            <a:prstGeom prst="rect">
              <a:avLst/>
            </a:prstGeom>
          </p:spPr>
        </p:pic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DB51A48-36C5-4A39-9045-2092785B4290}"/>
              </a:ext>
            </a:extLst>
          </p:cNvPr>
          <p:cNvGrpSpPr/>
          <p:nvPr/>
        </p:nvGrpSpPr>
        <p:grpSpPr>
          <a:xfrm>
            <a:off x="386160" y="864448"/>
            <a:ext cx="9391376" cy="1983194"/>
            <a:chOff x="386160" y="532427"/>
            <a:chExt cx="9391376" cy="1983194"/>
          </a:xfrm>
        </p:grpSpPr>
        <p:cxnSp>
          <p:nvCxnSpPr>
            <p:cNvPr id="230" name="Connecteur droit 229">
              <a:extLst>
                <a:ext uri="{FF2B5EF4-FFF2-40B4-BE49-F238E27FC236}">
                  <a16:creationId xmlns:a16="http://schemas.microsoft.com/office/drawing/2014/main" id="{90E4E5BB-F8C3-4680-835A-A1EFD6F226FC}"/>
                </a:ext>
              </a:extLst>
            </p:cNvPr>
            <p:cNvCxnSpPr>
              <a:cxnSpLocks/>
            </p:cNvCxnSpPr>
            <p:nvPr>
              <p:custDataLst>
                <p:tags r:id="rId6"/>
              </p:custDataLst>
            </p:nvPr>
          </p:nvCxnSpPr>
          <p:spPr>
            <a:xfrm>
              <a:off x="702091" y="2434432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Connecteur droit 230">
              <a:extLst>
                <a:ext uri="{FF2B5EF4-FFF2-40B4-BE49-F238E27FC236}">
                  <a16:creationId xmlns:a16="http://schemas.microsoft.com/office/drawing/2014/main" id="{210FC4B0-8214-40D2-AD8F-F2ADD791DCA2}"/>
                </a:ext>
              </a:extLst>
            </p:cNvPr>
            <p:cNvCxnSpPr>
              <a:cxnSpLocks/>
            </p:cNvCxnSpPr>
            <p:nvPr>
              <p:custDataLst>
                <p:tags r:id="rId7"/>
              </p:custDataLst>
            </p:nvPr>
          </p:nvCxnSpPr>
          <p:spPr>
            <a:xfrm>
              <a:off x="702091" y="2037483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Connecteur droit 231">
              <a:extLst>
                <a:ext uri="{FF2B5EF4-FFF2-40B4-BE49-F238E27FC236}">
                  <a16:creationId xmlns:a16="http://schemas.microsoft.com/office/drawing/2014/main" id="{6DE580A8-838A-4442-BBFE-E3EFF237A2DD}"/>
                </a:ext>
              </a:extLst>
            </p:cNvPr>
            <p:cNvCxnSpPr>
              <a:cxnSpLocks/>
            </p:cNvCxnSpPr>
            <p:nvPr>
              <p:custDataLst>
                <p:tags r:id="rId8"/>
              </p:custDataLst>
            </p:nvPr>
          </p:nvCxnSpPr>
          <p:spPr>
            <a:xfrm>
              <a:off x="702091" y="1700808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Connecteur droit 232">
              <a:extLst>
                <a:ext uri="{FF2B5EF4-FFF2-40B4-BE49-F238E27FC236}">
                  <a16:creationId xmlns:a16="http://schemas.microsoft.com/office/drawing/2014/main" id="{18D60B55-186D-48CC-8E52-7B66A6C2E9A5}"/>
                </a:ext>
              </a:extLst>
            </p:cNvPr>
            <p:cNvCxnSpPr>
              <a:cxnSpLocks/>
            </p:cNvCxnSpPr>
            <p:nvPr>
              <p:custDataLst>
                <p:tags r:id="rId9"/>
              </p:custDataLst>
            </p:nvPr>
          </p:nvCxnSpPr>
          <p:spPr>
            <a:xfrm>
              <a:off x="702091" y="1325252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4" name="ZoneTexte 233">
              <a:extLst>
                <a:ext uri="{FF2B5EF4-FFF2-40B4-BE49-F238E27FC236}">
                  <a16:creationId xmlns:a16="http://schemas.microsoft.com/office/drawing/2014/main" id="{4B79FA60-C80A-4C9C-9FC7-3E3604B3752C}"/>
                </a:ext>
              </a:extLst>
            </p:cNvPr>
            <p:cNvSpPr txBox="1"/>
            <p:nvPr>
              <p:custDataLst>
                <p:tags r:id="rId10"/>
              </p:custDataLst>
            </p:nvPr>
          </p:nvSpPr>
          <p:spPr>
            <a:xfrm>
              <a:off x="6183248" y="855762"/>
              <a:ext cx="35942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>
                  <a:solidFill>
                    <a:srgbClr val="0070C0"/>
                  </a:solidFill>
                  <a:latin typeface="Franklin Gothic Book" panose="020B0503020102020204" pitchFamily="34" charset="0"/>
                </a:rPr>
                <a:t>Compétences des équipes sur les outils numériques</a:t>
              </a:r>
            </a:p>
          </p:txBody>
        </p:sp>
        <p:sp>
          <p:nvSpPr>
            <p:cNvPr id="235" name="ZoneTexte 234">
              <a:extLst>
                <a:ext uri="{FF2B5EF4-FFF2-40B4-BE49-F238E27FC236}">
                  <a16:creationId xmlns:a16="http://schemas.microsoft.com/office/drawing/2014/main" id="{A581070C-3F3C-4844-9797-EF43992322AD}"/>
                </a:ext>
              </a:extLst>
            </p:cNvPr>
            <p:cNvSpPr txBox="1"/>
            <p:nvPr>
              <p:custDataLst>
                <p:tags r:id="rId11"/>
              </p:custDataLst>
            </p:nvPr>
          </p:nvSpPr>
          <p:spPr>
            <a:xfrm>
              <a:off x="2853473" y="855762"/>
              <a:ext cx="31192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>
                  <a:solidFill>
                    <a:srgbClr val="2DE0F3"/>
                  </a:solidFill>
                  <a:latin typeface="Franklin Gothic Book" panose="020B0503020102020204" pitchFamily="34" charset="0"/>
                </a:rPr>
                <a:t>Outils numériques utilisés dans l’entreprise</a:t>
              </a:r>
            </a:p>
          </p:txBody>
        </p:sp>
        <p:sp>
          <p:nvSpPr>
            <p:cNvPr id="236" name="Rectangle : coins arrondis 235">
              <a:extLst>
                <a:ext uri="{FF2B5EF4-FFF2-40B4-BE49-F238E27FC236}">
                  <a16:creationId xmlns:a16="http://schemas.microsoft.com/office/drawing/2014/main" id="{6C23B789-4F60-4297-BDF7-BF28B70701FF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6360392" y="1147621"/>
              <a:ext cx="3240000" cy="1368000"/>
            </a:xfrm>
            <a:prstGeom prst="roundRect">
              <a:avLst>
                <a:gd name="adj" fmla="val 163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fr-CA" sz="1000" i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rPr>
                <a:t>Synthétiser les éléments présents dans la matrice Excel de diagnostic</a:t>
              </a:r>
              <a:endParaRPr lang="fr-FR" sz="1000" i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endParaRPr>
            </a:p>
          </p:txBody>
        </p:sp>
        <p:sp>
          <p:nvSpPr>
            <p:cNvPr id="237" name="Rectangle : coins arrondis 236">
              <a:extLst>
                <a:ext uri="{FF2B5EF4-FFF2-40B4-BE49-F238E27FC236}">
                  <a16:creationId xmlns:a16="http://schemas.microsoft.com/office/drawing/2014/main" id="{DD1E4D15-93A8-4A1D-8DA5-2145282D2DD1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793120" y="1147621"/>
              <a:ext cx="3240000" cy="1368000"/>
            </a:xfrm>
            <a:prstGeom prst="roundRect">
              <a:avLst>
                <a:gd name="adj" fmla="val 358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fr-CA" sz="1000" i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rPr>
                <a:t>Synthétiser les éléments présents dans la matrice Excel de diagnostic</a:t>
              </a:r>
              <a:endParaRPr lang="fr-FR" sz="1000" i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endParaRPr>
            </a:p>
          </p:txBody>
        </p:sp>
        <p:grpSp>
          <p:nvGrpSpPr>
            <p:cNvPr id="238" name="Groupe 237">
              <a:extLst>
                <a:ext uri="{FF2B5EF4-FFF2-40B4-BE49-F238E27FC236}">
                  <a16:creationId xmlns:a16="http://schemas.microsoft.com/office/drawing/2014/main" id="{A0BE8A64-666E-4733-8AAC-833744C42E5F}"/>
                </a:ext>
              </a:extLst>
            </p:cNvPr>
            <p:cNvGrpSpPr/>
            <p:nvPr>
              <p:custDataLst>
                <p:tags r:id="rId14"/>
              </p:custDataLst>
            </p:nvPr>
          </p:nvGrpSpPr>
          <p:grpSpPr>
            <a:xfrm>
              <a:off x="386160" y="1226656"/>
              <a:ext cx="432991" cy="1266538"/>
              <a:chOff x="3270639" y="786453"/>
              <a:chExt cx="432991" cy="1637856"/>
            </a:xfrm>
          </p:grpSpPr>
          <p:sp>
            <p:nvSpPr>
              <p:cNvPr id="247" name="Rectangle : coins arrondis 246">
                <a:extLst>
                  <a:ext uri="{FF2B5EF4-FFF2-40B4-BE49-F238E27FC236}">
                    <a16:creationId xmlns:a16="http://schemas.microsoft.com/office/drawing/2014/main" id="{E3B9DAF9-AB30-431F-AFCD-E97802F920E9}"/>
                  </a:ext>
                </a:extLst>
              </p:cNvPr>
              <p:cNvSpPr/>
              <p:nvPr/>
            </p:nvSpPr>
            <p:spPr>
              <a:xfrm>
                <a:off x="3270639" y="2209901"/>
                <a:ext cx="432991" cy="21440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0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  <p:sp>
            <p:nvSpPr>
              <p:cNvPr id="248" name="Rectangle : coins arrondis 247">
                <a:extLst>
                  <a:ext uri="{FF2B5EF4-FFF2-40B4-BE49-F238E27FC236}">
                    <a16:creationId xmlns:a16="http://schemas.microsoft.com/office/drawing/2014/main" id="{240E7CBD-02BB-4843-ADA8-8DBA9F351BCC}"/>
                  </a:ext>
                </a:extLst>
              </p:cNvPr>
              <p:cNvSpPr/>
              <p:nvPr/>
            </p:nvSpPr>
            <p:spPr>
              <a:xfrm>
                <a:off x="3270639" y="1703296"/>
                <a:ext cx="432991" cy="21440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1</a:t>
                </a:r>
              </a:p>
            </p:txBody>
          </p:sp>
          <p:sp>
            <p:nvSpPr>
              <p:cNvPr id="249" name="Rectangle : coins arrondis 248">
                <a:extLst>
                  <a:ext uri="{FF2B5EF4-FFF2-40B4-BE49-F238E27FC236}">
                    <a16:creationId xmlns:a16="http://schemas.microsoft.com/office/drawing/2014/main" id="{A340268A-89DF-4A67-8CE7-F0E3D34EAFBF}"/>
                  </a:ext>
                </a:extLst>
              </p:cNvPr>
              <p:cNvSpPr/>
              <p:nvPr/>
            </p:nvSpPr>
            <p:spPr>
              <a:xfrm>
                <a:off x="3270639" y="1279070"/>
                <a:ext cx="432991" cy="214409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2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  <p:sp>
            <p:nvSpPr>
              <p:cNvPr id="250" name="Rectangle : coins arrondis 249">
                <a:extLst>
                  <a:ext uri="{FF2B5EF4-FFF2-40B4-BE49-F238E27FC236}">
                    <a16:creationId xmlns:a16="http://schemas.microsoft.com/office/drawing/2014/main" id="{5CF16C9E-D5B8-4F23-8B8D-6A9115AE18AE}"/>
                  </a:ext>
                </a:extLst>
              </p:cNvPr>
              <p:cNvSpPr/>
              <p:nvPr/>
            </p:nvSpPr>
            <p:spPr>
              <a:xfrm>
                <a:off x="3270639" y="786453"/>
                <a:ext cx="432991" cy="214409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3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</p:grpSp>
        <p:sp>
          <p:nvSpPr>
            <p:cNvPr id="245" name="ZoneTexte 244">
              <a:extLst>
                <a:ext uri="{FF2B5EF4-FFF2-40B4-BE49-F238E27FC236}">
                  <a16:creationId xmlns:a16="http://schemas.microsoft.com/office/drawing/2014/main" id="{D16EA1CD-153F-46F0-8A8F-1BABE212A9A5}"/>
                </a:ext>
              </a:extLst>
            </p:cNvPr>
            <p:cNvSpPr txBox="1"/>
            <p:nvPr/>
          </p:nvSpPr>
          <p:spPr>
            <a:xfrm>
              <a:off x="438170" y="532427"/>
              <a:ext cx="1944216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rPr>
                <a:t>GERER LE SUIVI ADMINISTRATIF ET LOGISTIQUE</a:t>
              </a:r>
            </a:p>
          </p:txBody>
        </p:sp>
        <p:sp>
          <p:nvSpPr>
            <p:cNvPr id="246" name="Rectangle : avec coins rognés en haut 245">
              <a:extLst>
                <a:ext uri="{FF2B5EF4-FFF2-40B4-BE49-F238E27FC236}">
                  <a16:creationId xmlns:a16="http://schemas.microsoft.com/office/drawing/2014/main" id="{5388D912-9EB1-451B-B473-53DE2D371D0A}"/>
                </a:ext>
              </a:extLst>
            </p:cNvPr>
            <p:cNvSpPr/>
            <p:nvPr/>
          </p:nvSpPr>
          <p:spPr>
            <a:xfrm>
              <a:off x="1280593" y="1121822"/>
              <a:ext cx="261388" cy="1316959"/>
            </a:xfrm>
            <a:prstGeom prst="snip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  <a:lumMod val="86000"/>
                  </a:schemeClr>
                </a:gs>
                <a:gs pos="50000">
                  <a:schemeClr val="accent1">
                    <a:lumMod val="60000"/>
                    <a:lumOff val="40000"/>
                    <a:tint val="44500"/>
                    <a:satMod val="160000"/>
                  </a:schemeClr>
                </a:gs>
                <a:gs pos="100000">
                  <a:schemeClr val="accent1">
                    <a:lumMod val="60000"/>
                    <a:lumOff val="40000"/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Franklin Gothic Book" panose="020B0503020102020204" pitchFamily="34" charset="0"/>
              </a:endParaRPr>
            </a:p>
          </p:txBody>
        </p:sp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32DDF476-55B5-485C-A82F-3D54E3883EED}"/>
                </a:ext>
              </a:extLst>
            </p:cNvPr>
            <p:cNvGrpSpPr/>
            <p:nvPr>
              <p:custDataLst>
                <p:tags r:id="rId15"/>
              </p:custDataLst>
            </p:nvPr>
          </p:nvGrpSpPr>
          <p:grpSpPr>
            <a:xfrm>
              <a:off x="1541472" y="1504832"/>
              <a:ext cx="303991" cy="195921"/>
              <a:chOff x="1541472" y="1739091"/>
              <a:chExt cx="303991" cy="195921"/>
            </a:xfrm>
          </p:grpSpPr>
          <p:sp>
            <p:nvSpPr>
              <p:cNvPr id="242" name="Triangle isocèle 241">
                <a:extLst>
                  <a:ext uri="{FF2B5EF4-FFF2-40B4-BE49-F238E27FC236}">
                    <a16:creationId xmlns:a16="http://schemas.microsoft.com/office/drawing/2014/main" id="{13F3A028-91B2-4347-A647-36B7F872423F}"/>
                  </a:ext>
                </a:extLst>
              </p:cNvPr>
              <p:cNvSpPr/>
              <p:nvPr/>
            </p:nvSpPr>
            <p:spPr>
              <a:xfrm rot="16200000">
                <a:off x="1546408" y="1804185"/>
                <a:ext cx="85972" cy="95843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243" name="Image 242">
                <a:extLst>
                  <a:ext uri="{FF2B5EF4-FFF2-40B4-BE49-F238E27FC236}">
                    <a16:creationId xmlns:a16="http://schemas.microsoft.com/office/drawing/2014/main" id="{11459391-A41E-4AF6-9447-3F0E1F7BBB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660341" y="1739091"/>
                <a:ext cx="185122" cy="195921"/>
              </a:xfrm>
              <a:prstGeom prst="rect">
                <a:avLst/>
              </a:prstGeom>
            </p:spPr>
          </p:pic>
        </p:grpSp>
        <p:grpSp>
          <p:nvGrpSpPr>
            <p:cNvPr id="2" name="Groupe 1">
              <a:extLst>
                <a:ext uri="{FF2B5EF4-FFF2-40B4-BE49-F238E27FC236}">
                  <a16:creationId xmlns:a16="http://schemas.microsoft.com/office/drawing/2014/main" id="{7DEEB8AB-8649-4F76-B12D-0C03FFD5607A}"/>
                </a:ext>
              </a:extLst>
            </p:cNvPr>
            <p:cNvGrpSpPr/>
            <p:nvPr>
              <p:custDataLst>
                <p:tags r:id="rId16"/>
              </p:custDataLst>
            </p:nvPr>
          </p:nvGrpSpPr>
          <p:grpSpPr>
            <a:xfrm>
              <a:off x="1007418" y="1886169"/>
              <a:ext cx="277715" cy="169572"/>
              <a:chOff x="1007418" y="1874132"/>
              <a:chExt cx="277715" cy="169572"/>
            </a:xfrm>
          </p:grpSpPr>
          <p:sp>
            <p:nvSpPr>
              <p:cNvPr id="241" name="Triangle isocèle 240">
                <a:extLst>
                  <a:ext uri="{FF2B5EF4-FFF2-40B4-BE49-F238E27FC236}">
                    <a16:creationId xmlns:a16="http://schemas.microsoft.com/office/drawing/2014/main" id="{6A434866-E609-4182-A021-685559CFF4B1}"/>
                  </a:ext>
                </a:extLst>
              </p:cNvPr>
              <p:cNvSpPr/>
              <p:nvPr/>
            </p:nvSpPr>
            <p:spPr>
              <a:xfrm rot="5400000">
                <a:off x="1194226" y="1905948"/>
                <a:ext cx="85972" cy="95843"/>
              </a:xfrm>
              <a:prstGeom prst="triangle">
                <a:avLst/>
              </a:prstGeom>
              <a:solidFill>
                <a:srgbClr val="2DE0F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244" name="Image 243">
                <a:extLst>
                  <a:ext uri="{FF2B5EF4-FFF2-40B4-BE49-F238E27FC236}">
                    <a16:creationId xmlns:a16="http://schemas.microsoft.com/office/drawing/2014/main" id="{B1F9988F-DE59-4A5C-B058-BB107366AC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07418" y="1874132"/>
                <a:ext cx="152994" cy="169572"/>
              </a:xfrm>
              <a:prstGeom prst="rect">
                <a:avLst/>
              </a:prstGeom>
            </p:spPr>
          </p:pic>
        </p:grp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ECDA4BA2-5C72-400D-BC7B-9D365C39F509}"/>
                </a:ext>
              </a:extLst>
            </p:cNvPr>
            <p:cNvSpPr txBox="1"/>
            <p:nvPr/>
          </p:nvSpPr>
          <p:spPr>
            <a:xfrm>
              <a:off x="2098707" y="1654007"/>
              <a:ext cx="360000" cy="33855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>
                  <a:solidFill>
                    <a:schemeClr val="bg1"/>
                  </a:solidFill>
                  <a:latin typeface="Franklin Gothic Book" panose="020B0503020102020204" pitchFamily="34" charset="0"/>
                </a:rPr>
                <a:t>x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A33554F-B64A-4BB6-AC32-A5FB8A8077AB}"/>
                </a:ext>
              </a:extLst>
            </p:cNvPr>
            <p:cNvSpPr txBox="1"/>
            <p:nvPr>
              <p:custDataLst>
                <p:tags r:id="rId17"/>
              </p:custDataLst>
            </p:nvPr>
          </p:nvSpPr>
          <p:spPr>
            <a:xfrm>
              <a:off x="1989997" y="1368160"/>
              <a:ext cx="5774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i="1">
                  <a:latin typeface="Franklin Gothic Book" panose="020B0503020102020204" pitchFamily="34" charset="0"/>
                </a:rPr>
                <a:t>Enjeu</a:t>
              </a:r>
            </a:p>
          </p:txBody>
        </p:sp>
        <p:pic>
          <p:nvPicPr>
            <p:cNvPr id="97" name="Image 96">
              <a:extLst>
                <a:ext uri="{FF2B5EF4-FFF2-40B4-BE49-F238E27FC236}">
                  <a16:creationId xmlns:a16="http://schemas.microsoft.com/office/drawing/2014/main" id="{E73A5FBB-711A-42D6-8FC0-E78E3B7197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46859" y="675214"/>
              <a:ext cx="185122" cy="195921"/>
            </a:xfrm>
            <a:prstGeom prst="rect">
              <a:avLst/>
            </a:prstGeom>
          </p:spPr>
        </p:pic>
        <p:pic>
          <p:nvPicPr>
            <p:cNvPr id="99" name="Image 98">
              <a:extLst>
                <a:ext uri="{FF2B5EF4-FFF2-40B4-BE49-F238E27FC236}">
                  <a16:creationId xmlns:a16="http://schemas.microsoft.com/office/drawing/2014/main" id="{1AB60C85-CBCC-400B-BD27-05F75D79B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36623" y="688388"/>
              <a:ext cx="152994" cy="169572"/>
            </a:xfrm>
            <a:prstGeom prst="rect">
              <a:avLst/>
            </a:prstGeom>
          </p:spPr>
        </p:pic>
      </p:grpSp>
      <p:sp>
        <p:nvSpPr>
          <p:cNvPr id="101" name="ZoneTexte 100">
            <a:extLst>
              <a:ext uri="{FF2B5EF4-FFF2-40B4-BE49-F238E27FC236}">
                <a16:creationId xmlns:a16="http://schemas.microsoft.com/office/drawing/2014/main" id="{F03C8492-DC81-4C6A-8EA7-615A6229AE4A}"/>
              </a:ext>
            </a:extLst>
          </p:cNvPr>
          <p:cNvSpPr txBox="1"/>
          <p:nvPr/>
        </p:nvSpPr>
        <p:spPr>
          <a:xfrm>
            <a:off x="590411" y="1747144"/>
            <a:ext cx="1548033" cy="83099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>
                <a:solidFill>
                  <a:schemeClr val="accent1"/>
                </a:solidFill>
              </a:rPr>
              <a:t>Graphique à adapter en fonction des résultats du diagnostic</a:t>
            </a:r>
          </a:p>
        </p:txBody>
      </p:sp>
      <p:sp>
        <p:nvSpPr>
          <p:cNvPr id="102" name="ZoneTexte 101">
            <a:extLst>
              <a:ext uri="{FF2B5EF4-FFF2-40B4-BE49-F238E27FC236}">
                <a16:creationId xmlns:a16="http://schemas.microsoft.com/office/drawing/2014/main" id="{721F21A3-BD1E-4A22-93F9-45D4ED781FB7}"/>
              </a:ext>
            </a:extLst>
          </p:cNvPr>
          <p:cNvSpPr txBox="1"/>
          <p:nvPr/>
        </p:nvSpPr>
        <p:spPr>
          <a:xfrm>
            <a:off x="590411" y="3880796"/>
            <a:ext cx="1548033" cy="83099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>
                <a:solidFill>
                  <a:schemeClr val="accent1"/>
                </a:solidFill>
              </a:rPr>
              <a:t>Graphique à adapter en fonction des résultats du diagnostic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146FD30-4B5C-425E-816A-15F00C393136}"/>
              </a:ext>
            </a:extLst>
          </p:cNvPr>
          <p:cNvGrpSpPr/>
          <p:nvPr/>
        </p:nvGrpSpPr>
        <p:grpSpPr>
          <a:xfrm>
            <a:off x="2769354" y="5305513"/>
            <a:ext cx="4367293" cy="931799"/>
            <a:chOff x="2138444" y="5305513"/>
            <a:chExt cx="4367293" cy="9317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E79FEE6-81D7-4151-A3D8-CFAAE7EDCC0B}"/>
                </a:ext>
              </a:extLst>
            </p:cNvPr>
            <p:cNvSpPr/>
            <p:nvPr/>
          </p:nvSpPr>
          <p:spPr>
            <a:xfrm>
              <a:off x="2138444" y="5305513"/>
              <a:ext cx="4326724" cy="931799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7" name="Rectangle : coins arrondis 56">
              <a:extLst>
                <a:ext uri="{FF2B5EF4-FFF2-40B4-BE49-F238E27FC236}">
                  <a16:creationId xmlns:a16="http://schemas.microsoft.com/office/drawing/2014/main" id="{B83897E5-7685-4B25-B3D1-7A3C2E363C06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3796574" y="5677176"/>
              <a:ext cx="2709163" cy="16957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spcBef>
                  <a:spcPts val="300"/>
                </a:spcBef>
              </a:pPr>
              <a:r>
                <a:rPr lang="fr-FR" sz="900" b="1" i="1" cap="small">
                  <a:solidFill>
                    <a:schemeClr val="accent1"/>
                  </a:solidFill>
                  <a:latin typeface="Franklin Gothic Book" panose="020B0503020102020204" pitchFamily="34" charset="0"/>
                </a:rPr>
                <a:t>Échelle de notation – Niveaux de maturité de l’enjeu</a:t>
              </a:r>
            </a:p>
            <a:p>
              <a:pPr>
                <a:spcBef>
                  <a:spcPts val="300"/>
                </a:spcBef>
              </a:pPr>
              <a:r>
                <a:rPr lang="fr-FR" sz="800" b="1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Niveau 0 :</a:t>
              </a:r>
              <a:r>
                <a:rPr lang="fr-FR" sz="8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 utilisation du papier &amp; pas de maîtrise ; </a:t>
              </a:r>
            </a:p>
            <a:p>
              <a:pPr>
                <a:spcBef>
                  <a:spcPts val="300"/>
                </a:spcBef>
              </a:pPr>
              <a:r>
                <a:rPr lang="fr-FR" sz="800" b="1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Niveau 1 :</a:t>
              </a:r>
              <a:r>
                <a:rPr lang="fr-FR" sz="8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 outils de bureautique &amp; faible maîtrise ; </a:t>
              </a:r>
            </a:p>
            <a:p>
              <a:pPr>
                <a:spcBef>
                  <a:spcPts val="300"/>
                </a:spcBef>
              </a:pPr>
              <a:r>
                <a:rPr lang="fr-FR" sz="800" b="1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Niveau 2 :  </a:t>
              </a:r>
              <a:r>
                <a:rPr lang="fr-FR" sz="8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application dédiée &amp; bonne maîtrise ; </a:t>
              </a:r>
            </a:p>
            <a:p>
              <a:pPr>
                <a:spcBef>
                  <a:spcPts val="300"/>
                </a:spcBef>
              </a:pPr>
              <a:r>
                <a:rPr lang="fr-FR" sz="800" b="1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Niveau 3 : </a:t>
              </a:r>
              <a:r>
                <a:rPr lang="fr-FR" sz="8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solution avancée &amp; maîtrise importante</a:t>
              </a:r>
            </a:p>
          </p:txBody>
        </p:sp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FE2E9BA7-7981-44C0-96A0-CB1463D1DAEE}"/>
                </a:ext>
              </a:extLst>
            </p:cNvPr>
            <p:cNvGrpSpPr/>
            <p:nvPr/>
          </p:nvGrpSpPr>
          <p:grpSpPr>
            <a:xfrm>
              <a:off x="2138444" y="5355577"/>
              <a:ext cx="1825628" cy="759375"/>
              <a:chOff x="6511748" y="5355577"/>
              <a:chExt cx="1825628" cy="759375"/>
            </a:xfrm>
          </p:grpSpPr>
          <p:pic>
            <p:nvPicPr>
              <p:cNvPr id="59" name="Image 58">
                <a:extLst>
                  <a:ext uri="{FF2B5EF4-FFF2-40B4-BE49-F238E27FC236}">
                    <a16:creationId xmlns:a16="http://schemas.microsoft.com/office/drawing/2014/main" id="{8BBF5FA9-4815-4514-95A9-B0D33AA450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625248" y="5589240"/>
                <a:ext cx="152994" cy="169572"/>
              </a:xfrm>
              <a:prstGeom prst="rect">
                <a:avLst/>
              </a:prstGeom>
            </p:spPr>
          </p:pic>
          <p:pic>
            <p:nvPicPr>
              <p:cNvPr id="60" name="Image 59">
                <a:extLst>
                  <a:ext uri="{FF2B5EF4-FFF2-40B4-BE49-F238E27FC236}">
                    <a16:creationId xmlns:a16="http://schemas.microsoft.com/office/drawing/2014/main" id="{8B80A6F4-546E-4AD1-85A3-7057194C65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609184" y="5919031"/>
                <a:ext cx="185122" cy="195921"/>
              </a:xfrm>
              <a:prstGeom prst="rect">
                <a:avLst/>
              </a:prstGeom>
            </p:spPr>
          </p:pic>
          <p:sp>
            <p:nvSpPr>
              <p:cNvPr id="61" name="Rectangle : coins arrondis 60">
                <a:extLst>
                  <a:ext uri="{FF2B5EF4-FFF2-40B4-BE49-F238E27FC236}">
                    <a16:creationId xmlns:a16="http://schemas.microsoft.com/office/drawing/2014/main" id="{32E2424D-3B3F-4851-86D5-04B9F6F6D5D8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6818811" y="5592391"/>
                <a:ext cx="1078499" cy="169571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spcBef>
                    <a:spcPts val="300"/>
                  </a:spcBef>
                </a:pPr>
                <a:r>
                  <a:rPr lang="fr-FR" sz="800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Maturité des outils</a:t>
                </a:r>
              </a:p>
            </p:txBody>
          </p:sp>
          <p:sp>
            <p:nvSpPr>
              <p:cNvPr id="62" name="Rectangle : coins arrondis 61">
                <a:extLst>
                  <a:ext uri="{FF2B5EF4-FFF2-40B4-BE49-F238E27FC236}">
                    <a16:creationId xmlns:a16="http://schemas.microsoft.com/office/drawing/2014/main" id="{57766BE0-4C98-4413-B043-987EF5FCA3DD}"/>
                  </a:ext>
                </a:extLst>
              </p:cNvPr>
              <p:cNvSpPr/>
              <p:nvPr>
                <p:custDataLst>
                  <p:tags r:id="rId4"/>
                </p:custDataLst>
              </p:nvPr>
            </p:nvSpPr>
            <p:spPr>
              <a:xfrm>
                <a:off x="6818811" y="5914851"/>
                <a:ext cx="1518565" cy="195921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spcBef>
                    <a:spcPts val="300"/>
                  </a:spcBef>
                </a:pPr>
                <a:r>
                  <a:rPr lang="fr-FR" sz="800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Maturité des compétences</a:t>
                </a:r>
              </a:p>
            </p:txBody>
          </p:sp>
          <p:sp>
            <p:nvSpPr>
              <p:cNvPr id="63" name="Rectangle : coins arrondis 62">
                <a:extLst>
                  <a:ext uri="{FF2B5EF4-FFF2-40B4-BE49-F238E27FC236}">
                    <a16:creationId xmlns:a16="http://schemas.microsoft.com/office/drawing/2014/main" id="{05887540-4A91-4285-817D-8DC7264BBFC2}"/>
                  </a:ext>
                </a:extLst>
              </p:cNvPr>
              <p:cNvSpPr/>
              <p:nvPr>
                <p:custDataLst>
                  <p:tags r:id="rId5"/>
                </p:custDataLst>
              </p:nvPr>
            </p:nvSpPr>
            <p:spPr>
              <a:xfrm>
                <a:off x="6511748" y="5355577"/>
                <a:ext cx="1465588" cy="169571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spcBef>
                    <a:spcPts val="300"/>
                  </a:spcBef>
                </a:pPr>
                <a:r>
                  <a:rPr lang="fr-FR" sz="900" b="1" i="1" cap="small">
                    <a:solidFill>
                      <a:schemeClr val="accent1"/>
                    </a:solidFill>
                    <a:latin typeface="Franklin Gothic Book" panose="020B0503020102020204" pitchFamily="34" charset="0"/>
                  </a:rPr>
                  <a:t>Thématique</a:t>
                </a:r>
              </a:p>
            </p:txBody>
          </p:sp>
        </p:grpSp>
      </p:grpSp>
      <p:sp>
        <p:nvSpPr>
          <p:cNvPr id="66" name="ZoneTexte 65">
            <a:extLst>
              <a:ext uri="{FF2B5EF4-FFF2-40B4-BE49-F238E27FC236}">
                <a16:creationId xmlns:a16="http://schemas.microsoft.com/office/drawing/2014/main" id="{6A27B9A9-E895-45C6-ACEC-B09A3B02C662}"/>
              </a:ext>
            </a:extLst>
          </p:cNvPr>
          <p:cNvSpPr txBox="1"/>
          <p:nvPr/>
        </p:nvSpPr>
        <p:spPr>
          <a:xfrm>
            <a:off x="8019172" y="131914"/>
            <a:ext cx="1399543" cy="6463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r>
              <a:rPr lang="fr-FR" sz="1200">
                <a:solidFill>
                  <a:schemeClr val="accent1"/>
                </a:solidFill>
              </a:rPr>
              <a:t>Coller ici le logo du </a:t>
            </a:r>
            <a:r>
              <a:rPr lang="fr-FR" sz="1200" err="1">
                <a:solidFill>
                  <a:schemeClr val="accent1"/>
                </a:solidFill>
              </a:rPr>
              <a:t>cofinanceur</a:t>
            </a:r>
            <a:endParaRPr lang="fr-FR" sz="12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33909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heme/theme1.xml><?xml version="1.0" encoding="utf-8"?>
<a:theme xmlns:a="http://schemas.openxmlformats.org/drawingml/2006/main" name="Thème Office">
  <a:themeElements>
    <a:clrScheme name="Personnalisé 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D643B"/>
      </a:accent1>
      <a:accent2>
        <a:srgbClr val="525E65"/>
      </a:accent2>
      <a:accent3>
        <a:srgbClr val="00A0C0"/>
      </a:accent3>
      <a:accent4>
        <a:srgbClr val="7EC150"/>
      </a:accent4>
      <a:accent5>
        <a:srgbClr val="52308E"/>
      </a:accent5>
      <a:accent6>
        <a:srgbClr val="274D96"/>
      </a:accent6>
      <a:hlink>
        <a:srgbClr val="000000"/>
      </a:hlink>
      <a:folHlink>
        <a:srgbClr val="F7964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 ref" ma:contentTypeID="0x01010074904F651C134C30884992A820C637E5009C1D579B54A70E4890AF7EFE2F1FDFB0" ma:contentTypeVersion="27" ma:contentTypeDescription="Crée un document." ma:contentTypeScope="" ma:versionID="59aec9c6825a7ae8ed0df8d54877c45e">
  <xsd:schema xmlns:xsd="http://www.w3.org/2001/XMLSchema" xmlns:xs="http://www.w3.org/2001/XMLSchema" xmlns:p="http://schemas.microsoft.com/office/2006/metadata/properties" xmlns:ns1="http://schemas.microsoft.com/sharepoint/v3" xmlns:ns2="54794d33-80f1-4a5f-8393-1de5862b39e3" xmlns:ns3="4fb32490-c214-4051-89d7-e683236d77fe" targetNamespace="http://schemas.microsoft.com/office/2006/metadata/properties" ma:root="true" ma:fieldsID="54a6e20c3504f30513f891e5978bd475" ns1:_="" ns2:_="" ns3:_="">
    <xsd:import namespace="http://schemas.microsoft.com/sharepoint/v3"/>
    <xsd:import namespace="54794d33-80f1-4a5f-8393-1de5862b39e3"/>
    <xsd:import namespace="4fb32490-c214-4051-89d7-e683236d77fe"/>
    <xsd:element name="properties">
      <xsd:complexType>
        <xsd:sequence>
          <xsd:element name="documentManagement">
            <xsd:complexType>
              <xsd:all>
                <xsd:element ref="ns1:Author" minOccurs="0"/>
                <xsd:element ref="ns1:Editor" minOccurs="0"/>
                <xsd:element ref="ns2:pbbbff8482924db6a630c52e36d74b1c" minOccurs="0"/>
                <xsd:element ref="ns2:Contacts" minOccurs="0"/>
                <xsd:element ref="ns2:pbc17841c2294167aa7fb86b07233780" minOccurs="0"/>
                <xsd:element ref="ns2:TaxCatchAllLabel" minOccurs="0"/>
                <xsd:element ref="ns2:paec2b10e2d040309fb66377cf1c230e" minOccurs="0"/>
                <xsd:element ref="ns2:i1b3b13f3ec748fbb2108ecf241dc70c" minOccurs="0"/>
                <xsd:element ref="ns2:kb8b9fef9b234bc5a9ef263a4f472439" minOccurs="0"/>
                <xsd:element ref="ns2:lad7622135ad46be8842793936e344b3" minOccurs="0"/>
                <xsd:element ref="ns2:TaxCatchAll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Author" ma:index="5" nillable="true" ma:displayName="Créé par" ma:list="UserInfo" ma:internalName="Author" ma:readOnly="tru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" ma:index="14" nillable="true" ma:displayName="Modifié par" ma:list="UserInfo" ma:internalName="Editor" ma:readOnly="tru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794d33-80f1-4a5f-8393-1de5862b39e3" elementFormDefault="qualified">
    <xsd:import namespace="http://schemas.microsoft.com/office/2006/documentManagement/types"/>
    <xsd:import namespace="http://schemas.microsoft.com/office/infopath/2007/PartnerControls"/>
    <xsd:element name="pbbbff8482924db6a630c52e36d74b1c" ma:index="15" ma:taxonomy="true" ma:internalName="pbbbff8482924db6a630c52e36d74b1c" ma:taxonomyFieldName="ThematiquePrincipale" ma:displayName="Thème" ma:fieldId="{9bbbff84-8292-4db6-a630-c52e36d74b1c}" ma:taxonomyMulti="true" ma:sspId="a8d2b527-eba7-4656-b9d6-27daed90259c" ma:termSetId="983f0eec-6d2b-4afc-880e-6518f5a0cf6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tacts" ma:index="21" nillable="true" ma:displayName="Personne(s) référente (s)" ma:description="" ma:internalName="Contacts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pbc17841c2294167aa7fb86b07233780" ma:index="23" nillable="true" ma:taxonomy="true" ma:internalName="pbc17841c2294167aa7fb86b07233780" ma:taxonomyFieldName="Nature" ma:displayName="Nature" ma:default="" ma:fieldId="{9bc17841-c229-4167-aa7f-b86b07233780}" ma:sspId="a8d2b527-eba7-4656-b9d6-27daed90259c" ma:termSetId="98654359-79fa-4a66-8c3b-821f38c4748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Label" ma:index="24" nillable="true" ma:displayName="Colonne Attraper tout de Taxonomie1" ma:hidden="true" ma:list="{525a9b90-2a48-4992-92c8-38a1613d9856}" ma:internalName="TaxCatchAllLabel" ma:readOnly="true" ma:showField="CatchAllDataLabel" ma:web="54794d33-80f1-4a5f-8393-1de5862b39e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aec2b10e2d040309fb66377cf1c230e" ma:index="25" nillable="true" ma:taxonomy="true" ma:internalName="paec2b10e2d040309fb66377cf1c230e" ma:taxonomyFieldName="motscles" ma:displayName="Mots-Clés" ma:fieldId="{9aec2b10-e2d0-4030-9fb6-6377cf1c230e}" ma:taxonomyMulti="true" ma:sspId="a8d2b527-eba7-4656-b9d6-27daed90259c" ma:termSetId="f27ae816-b6b8-4d5e-8fe7-95e5d1e7cb4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1b3b13f3ec748fbb2108ecf241dc70c" ma:index="26" nillable="true" ma:taxonomy="true" ma:internalName="i1b3b13f3ec748fbb2108ecf241dc70c" ma:taxonomyFieldName="Rubriquemediathequee" ma:displayName="Rubrique" ma:fieldId="{21b3b13f-3ec7-48fb-b210-8ecf241dc70c}" ma:taxonomyMulti="true" ma:sspId="a8d2b527-eba7-4656-b9d6-27daed90259c" ma:termSetId="9f32164e-205b-497a-a70a-08682aa8dec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kb8b9fef9b234bc5a9ef263a4f472439" ma:index="27" ma:taxonomy="true" ma:internalName="kb8b9fef9b234bc5a9ef263a4f472439" ma:taxonomyFieldName="Thematique" ma:displayName="Sous thèmes" ma:readOnly="false" ma:fieldId="{4b8b9fef-9b23-4bc5-a9ef-263a4f472439}" ma:taxonomyMulti="true" ma:sspId="a8d2b527-eba7-4656-b9d6-27daed90259c" ma:termSetId="54501d3c-74de-4f3e-8624-0fee4dead19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ad7622135ad46be8842793936e344b3" ma:index="28" ma:taxonomy="true" ma:internalName="lad7622135ad46be8842793936e344b3" ma:taxonomyFieldName="Organisation" ma:displayName="Organisation" ma:fieldId="{5ad76221-35ad-46be-8842-793936e344b3}" ma:taxonomyMulti="true" ma:sspId="a8d2b527-eba7-4656-b9d6-27daed90259c" ma:termSetId="6cddf05c-ef0b-40ff-9b84-f5fabf7b2f7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29" nillable="true" ma:displayName="Colonne Attraper tout de Taxonomie" ma:hidden="true" ma:list="{525a9b90-2a48-4992-92c8-38a1613d9856}" ma:internalName="TaxCatchAll" ma:showField="CatchAllData" ma:web="54794d33-80f1-4a5f-8393-1de5862b39e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b32490-c214-4051-89d7-e683236d77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3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3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32" nillable="true" ma:displayName="Tags" ma:internalName="MediaServiceAutoTags" ma:readOnly="true">
      <xsd:simpleType>
        <xsd:restriction base="dms:Text"/>
      </xsd:simpleType>
    </xsd:element>
    <xsd:element name="MediaServiceGenerationTime" ma:index="3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35" nillable="true" ma:displayName="Balises d’images_0" ma:hidden="true" ma:internalName="lcf76f155ced4ddcb4097134ff3c332f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6" ma:displayName="Type de contenu"/>
        <xsd:element ref="dc:title" minOccurs="0" maxOccurs="1" ma:index="0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4794d33-80f1-4a5f-8393-1de5862b39e3" xsi:nil="true"/>
    <lcf76f155ced4ddcb4097134ff3c332f xmlns="4fb32490-c214-4051-89d7-e683236d77fe" xsi:nil="true"/>
    <pbc17841c2294167aa7fb86b07233780 xmlns="54794d33-80f1-4a5f-8393-1de5862b39e3">
      <Terms xmlns="http://schemas.microsoft.com/office/infopath/2007/PartnerControls"/>
    </pbc17841c2294167aa7fb86b07233780>
    <pbbbff8482924db6a630c52e36d74b1c xmlns="54794d33-80f1-4a5f-8393-1de5862b39e3">
      <Terms xmlns="http://schemas.microsoft.com/office/infopath/2007/PartnerControls"/>
    </pbbbff8482924db6a630c52e36d74b1c>
    <kb8b9fef9b234bc5a9ef263a4f472439 xmlns="54794d33-80f1-4a5f-8393-1de5862b39e3">
      <Terms xmlns="http://schemas.microsoft.com/office/infopath/2007/PartnerControls"/>
    </kb8b9fef9b234bc5a9ef263a4f472439>
    <i1b3b13f3ec748fbb2108ecf241dc70c xmlns="54794d33-80f1-4a5f-8393-1de5862b39e3">
      <Terms xmlns="http://schemas.microsoft.com/office/infopath/2007/PartnerControls"/>
    </i1b3b13f3ec748fbb2108ecf241dc70c>
    <paec2b10e2d040309fb66377cf1c230e xmlns="54794d33-80f1-4a5f-8393-1de5862b39e3">
      <Terms xmlns="http://schemas.microsoft.com/office/infopath/2007/PartnerControls"/>
    </paec2b10e2d040309fb66377cf1c230e>
    <Contacts xmlns="54794d33-80f1-4a5f-8393-1de5862b39e3">
      <UserInfo>
        <DisplayName/>
        <AccountId xsi:nil="true"/>
        <AccountType/>
      </UserInfo>
    </Contacts>
    <lad7622135ad46be8842793936e344b3 xmlns="54794d33-80f1-4a5f-8393-1de5862b39e3">
      <Terms xmlns="http://schemas.microsoft.com/office/infopath/2007/PartnerControls"/>
    </lad7622135ad46be8842793936e344b3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4DBDD7E-3812-4AC0-A7AC-328E29E8D8AE}"/>
</file>

<file path=customXml/itemProps2.xml><?xml version="1.0" encoding="utf-8"?>
<ds:datastoreItem xmlns:ds="http://schemas.openxmlformats.org/officeDocument/2006/customXml" ds:itemID="{30055068-541E-47D0-BB4E-18D9979C84BB}">
  <ds:schemaRefs>
    <ds:schemaRef ds:uri="9b4d0352-4c8c-44d2-8c85-808d199c98d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E746BED-C400-41F1-A45F-88DDF2B42F4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A4 Paper (210x297 mm)</PresentationFormat>
  <Slides>15</Slides>
  <Notes>13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Thème Office</vt:lpstr>
      <vt:lpstr>PowerPoint Presentation</vt:lpstr>
      <vt:lpstr>Présentation de l’entreprise : Nom de l’entreprise</vt:lpstr>
      <vt:lpstr>Analyse SWOT</vt:lpstr>
      <vt:lpstr>SYNTHÈSE DU DIAGNOSTIC</vt:lpstr>
      <vt:lpstr>LES ACTIVITÉS EN SUPPORT À LA VENTE ET EN COMMUNICATION</vt:lpstr>
      <vt:lpstr>LES ACTIVITÉS DE PRODUCTION</vt:lpstr>
      <vt:lpstr>LES ACTIVITÉS RH ET ADMINISTRATIVES</vt:lpstr>
      <vt:lpstr>LES ACTIVITÉS ÉTUDES ET APRÈS-VENTE</vt:lpstr>
      <vt:lpstr>LES ACTIVITÉS DE GESTION (ADMINISTRATIVE, LOGISTIQUE ET SI)</vt:lpstr>
      <vt:lpstr>AMBITION ET PISTES D’ACTIONS ENVISAGÉES – Outils  </vt:lpstr>
      <vt:lpstr>AMBITION ET PISTES D’ACTIONS ENVISAGÉES – RH et compétences </vt:lpstr>
      <vt:lpstr>CARTE DE TRANSFORMATION NUMERIQUE</vt:lpstr>
      <vt:lpstr>PowerPoint Presentation</vt:lpstr>
      <vt:lpstr>Annexes – Photographies et points critiques identifiés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Bilan Diag RH Numérique - BTP</dc:title>
  <dc:creator>Aurore ROBERT</dc:creator>
  <cp:revision>1</cp:revision>
  <cp:lastPrinted>2021-01-20T17:06:42Z</cp:lastPrinted>
  <dcterms:created xsi:type="dcterms:W3CDTF">2015-08-21T12:42:08Z</dcterms:created>
  <dcterms:modified xsi:type="dcterms:W3CDTF">2023-05-23T10:06:21Z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0x01010074904F651C134C30884992A820C637E5009C1D579B54A70E4890AF7EFE2F1FDFB0</vt:lpwstr>
  </property>
  <property fmtid="{D5CDD505-2E9C-101B-9397-08002B2CF9AE}" pid="3" name="MediaServiceImageTags">
    <vt:lpwstr/>
  </property>
  <property fmtid="{D5CDD505-2E9C-101B-9397-08002B2CF9AE}" pid="4" name="Order">
    <vt:r8>2929500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TriggerFlowInfo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_SourceUrl">
    <vt:lpwstr/>
  </property>
  <property fmtid="{D5CDD505-2E9C-101B-9397-08002B2CF9AE}" pid="12" name="_SharedFileIndex">
    <vt:lpwstr/>
  </property>
  <property fmtid="{D5CDD505-2E9C-101B-9397-08002B2CF9AE}" pid="13" name="SharedWithUsers">
    <vt:lpwstr/>
  </property>
  <property fmtid="{D5CDD505-2E9C-101B-9397-08002B2CF9AE}" pid="14" name="Nature">
    <vt:lpwstr/>
  </property>
  <property fmtid="{D5CDD505-2E9C-101B-9397-08002B2CF9AE}" pid="15" name="Organisation">
    <vt:lpwstr/>
  </property>
  <property fmtid="{D5CDD505-2E9C-101B-9397-08002B2CF9AE}" pid="17" name="motscles">
    <vt:lpwstr/>
  </property>
  <property fmtid="{D5CDD505-2E9C-101B-9397-08002B2CF9AE}" pid="18" name="Rubriquemediathequee">
    <vt:lpwstr/>
  </property>
  <property fmtid="{D5CDD505-2E9C-101B-9397-08002B2CF9AE}" pid="19" name="Thematique">
    <vt:lpwstr/>
  </property>
  <property fmtid="{D5CDD505-2E9C-101B-9397-08002B2CF9AE}" pid="20" name="ThematiquePrincipale">
    <vt:lpwstr/>
  </property>
</Properties>
</file>